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684" r:id="rId2"/>
    <p:sldMasterId id="2147483697" r:id="rId3"/>
  </p:sldMasterIdLst>
  <p:notesMasterIdLst>
    <p:notesMasterId r:id="rId44"/>
  </p:notesMasterIdLst>
  <p:sldIdLst>
    <p:sldId id="257" r:id="rId4"/>
    <p:sldId id="261" r:id="rId5"/>
    <p:sldId id="262" r:id="rId6"/>
    <p:sldId id="263" r:id="rId7"/>
    <p:sldId id="264" r:id="rId8"/>
    <p:sldId id="265" r:id="rId9"/>
    <p:sldId id="258" r:id="rId10"/>
    <p:sldId id="292" r:id="rId11"/>
    <p:sldId id="293" r:id="rId12"/>
    <p:sldId id="297" r:id="rId13"/>
    <p:sldId id="295" r:id="rId14"/>
    <p:sldId id="408" r:id="rId15"/>
    <p:sldId id="351" r:id="rId16"/>
    <p:sldId id="409" r:id="rId17"/>
    <p:sldId id="953" r:id="rId18"/>
    <p:sldId id="384" r:id="rId19"/>
    <p:sldId id="954" r:id="rId20"/>
    <p:sldId id="955" r:id="rId21"/>
    <p:sldId id="956" r:id="rId22"/>
    <p:sldId id="957" r:id="rId23"/>
    <p:sldId id="412" r:id="rId24"/>
    <p:sldId id="386" r:id="rId25"/>
    <p:sldId id="958" r:id="rId26"/>
    <p:sldId id="992" r:id="rId27"/>
    <p:sldId id="387" r:id="rId28"/>
    <p:sldId id="357" r:id="rId29"/>
    <p:sldId id="994" r:id="rId30"/>
    <p:sldId id="959" r:id="rId31"/>
    <p:sldId id="960" r:id="rId32"/>
    <p:sldId id="961" r:id="rId33"/>
    <p:sldId id="975" r:id="rId34"/>
    <p:sldId id="995" r:id="rId35"/>
    <p:sldId id="403" r:id="rId36"/>
    <p:sldId id="307" r:id="rId37"/>
    <p:sldId id="996" r:id="rId38"/>
    <p:sldId id="988" r:id="rId39"/>
    <p:sldId id="997" r:id="rId40"/>
    <p:sldId id="989" r:id="rId41"/>
    <p:sldId id="990" r:id="rId42"/>
    <p:sldId id="991"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5A"/>
    <a:srgbClr val="37567B"/>
    <a:srgbClr val="3BBBD5"/>
    <a:srgbClr val="67CCDF"/>
    <a:srgbClr val="FF5353"/>
    <a:srgbClr val="D0EBB3"/>
    <a:srgbClr val="FFCDCD"/>
    <a:srgbClr val="183059"/>
    <a:srgbClr val="5BCCDF"/>
    <a:srgbClr val="DC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autoAdjust="0"/>
    <p:restoredTop sz="82065" autoAdjust="0"/>
  </p:normalViewPr>
  <p:slideViewPr>
    <p:cSldViewPr snapToGrid="0">
      <p:cViewPr varScale="1">
        <p:scale>
          <a:sx n="93" d="100"/>
          <a:sy n="93" d="100"/>
        </p:scale>
        <p:origin x="1722" y="7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0"/>
      <c:depthPercent val="2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3743107295772E-2"/>
          <c:y val="3.5816572997483101E-2"/>
          <c:w val="0.94690501261148496"/>
          <c:h val="0.92836685400503405"/>
        </c:manualLayout>
      </c:layout>
      <c:pie3DChart>
        <c:varyColors val="1"/>
        <c:ser>
          <c:idx val="0"/>
          <c:order val="0"/>
          <c:tx>
            <c:strRef>
              <c:f>Sheet1!$B$1</c:f>
              <c:strCache>
                <c:ptCount val="1"/>
                <c:pt idx="0">
                  <c:v>Sales</c:v>
                </c:pt>
              </c:strCache>
            </c:strRef>
          </c:tx>
          <c:spPr>
            <a:effectLst>
              <a:outerShdw blurRad="88900" sx="99000" sy="99000" algn="ctr" rotWithShape="0">
                <a:prstClr val="black">
                  <a:alpha val="12000"/>
                </a:prstClr>
              </a:outerShdw>
            </a:effectLst>
            <a:scene3d>
              <a:camera prst="orthographicFront"/>
              <a:lightRig rig="threePt" dir="t"/>
            </a:scene3d>
            <a:sp3d>
              <a:bevelB w="127000" h="127000"/>
            </a:sp3d>
          </c:spPr>
          <c:dPt>
            <c:idx val="0"/>
            <c:bubble3D val="0"/>
            <c:spPr>
              <a:solidFill>
                <a:srgbClr val="19325C"/>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1-A78F-40EB-93F0-4F1999E78AC6}"/>
              </c:ext>
            </c:extLst>
          </c:dPt>
          <c:dPt>
            <c:idx val="1"/>
            <c:bubble3D val="0"/>
            <c:spPr>
              <a:solidFill>
                <a:srgbClr val="356AC1"/>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3-A78F-40EB-93F0-4F1999E78AC6}"/>
              </c:ext>
            </c:extLst>
          </c:dPt>
          <c:dPt>
            <c:idx val="2"/>
            <c:bubble3D val="0"/>
            <c:spPr>
              <a:solidFill>
                <a:srgbClr val="00B0F0"/>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5-A78F-40EB-93F0-4F1999E78AC6}"/>
              </c:ext>
            </c:extLst>
          </c:dPt>
          <c:dPt>
            <c:idx val="3"/>
            <c:bubble3D val="0"/>
            <c:spPr>
              <a:solidFill>
                <a:srgbClr val="99DFEB"/>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7-A78F-40EB-93F0-4F1999E78AC6}"/>
              </c:ext>
            </c:extLst>
          </c:dPt>
          <c:dPt>
            <c:idx val="4"/>
            <c:bubble3D val="0"/>
            <c:spPr>
              <a:solidFill>
                <a:srgbClr val="0070C0"/>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9-A78F-40EB-93F0-4F1999E78AC6}"/>
              </c:ext>
            </c:extLst>
          </c:dPt>
          <c:dPt>
            <c:idx val="5"/>
            <c:bubble3D val="0"/>
            <c:spPr>
              <a:solidFill>
                <a:srgbClr val="F2FBFC"/>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B-A78F-40EB-93F0-4F1999E78AC6}"/>
              </c:ext>
            </c:extLst>
          </c:dPt>
          <c:dLbls>
            <c:delete val="1"/>
          </c:dLbls>
          <c:cat>
            <c:strRef>
              <c:f>Sheet1!$A$2:$A$7</c:f>
              <c:strCache>
                <c:ptCount val="6"/>
                <c:pt idx="0">
                  <c:v>Hemorrhagic Stroke</c:v>
                </c:pt>
                <c:pt idx="1">
                  <c:v>Atherosclerotic Cerebrovascular Disease</c:v>
                </c:pt>
                <c:pt idx="2">
                  <c:v>Small Vessel Disease "Lacunes"</c:v>
                </c:pt>
                <c:pt idx="3">
                  <c:v>Cardiogenic Embolism</c:v>
                </c:pt>
                <c:pt idx="4">
                  <c:v>Cryptogenic</c:v>
                </c:pt>
                <c:pt idx="5">
                  <c:v>Other </c:v>
                </c:pt>
              </c:strCache>
            </c:strRef>
          </c:cat>
          <c:val>
            <c:numRef>
              <c:f>Sheet1!$B$2:$B$7</c:f>
              <c:numCache>
                <c:formatCode>0%</c:formatCode>
                <c:ptCount val="6"/>
                <c:pt idx="0">
                  <c:v>0.15</c:v>
                </c:pt>
                <c:pt idx="1">
                  <c:v>0.2</c:v>
                </c:pt>
                <c:pt idx="2">
                  <c:v>0.25</c:v>
                </c:pt>
                <c:pt idx="3">
                  <c:v>0.2</c:v>
                </c:pt>
                <c:pt idx="4">
                  <c:v>0.3</c:v>
                </c:pt>
                <c:pt idx="5">
                  <c:v>0.05</c:v>
                </c:pt>
              </c:numCache>
            </c:numRef>
          </c:val>
          <c:extLst>
            <c:ext xmlns:c16="http://schemas.microsoft.com/office/drawing/2014/chart" uri="{C3380CC4-5D6E-409C-BE32-E72D297353CC}">
              <c16:uniqueId val="{0000000C-A78F-40EB-93F0-4F1999E78AC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4.1990611671921099E-2"/>
          <c:y val="8.4571174926663703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9325C"/>
            </a:solidFill>
          </c:spPr>
          <c:invertIfNegative val="0"/>
          <c:dPt>
            <c:idx val="0"/>
            <c:invertIfNegative val="0"/>
            <c:bubble3D val="0"/>
            <c:extLst>
              <c:ext xmlns:c16="http://schemas.microsoft.com/office/drawing/2014/chart" uri="{C3380CC4-5D6E-409C-BE32-E72D297353CC}">
                <c16:uniqueId val="{00000000-41E7-49C4-9EB8-2F80A88ACD83}"/>
              </c:ext>
            </c:extLst>
          </c:dPt>
          <c:dPt>
            <c:idx val="1"/>
            <c:invertIfNegative val="0"/>
            <c:bubble3D val="0"/>
            <c:extLst>
              <c:ext xmlns:c16="http://schemas.microsoft.com/office/drawing/2014/chart" uri="{C3380CC4-5D6E-409C-BE32-E72D297353CC}">
                <c16:uniqueId val="{00000001-41E7-49C4-9EB8-2F80A88ACD83}"/>
              </c:ext>
            </c:extLst>
          </c:dPt>
          <c:dPt>
            <c:idx val="2"/>
            <c:invertIfNegative val="0"/>
            <c:bubble3D val="0"/>
            <c:extLst>
              <c:ext xmlns:c16="http://schemas.microsoft.com/office/drawing/2014/chart" uri="{C3380CC4-5D6E-409C-BE32-E72D297353CC}">
                <c16:uniqueId val="{00000002-41E7-49C4-9EB8-2F80A88ACD83}"/>
              </c:ext>
            </c:extLst>
          </c:dPt>
          <c:dPt>
            <c:idx val="3"/>
            <c:invertIfNegative val="0"/>
            <c:bubble3D val="0"/>
            <c:extLst>
              <c:ext xmlns:c16="http://schemas.microsoft.com/office/drawing/2014/chart" uri="{C3380CC4-5D6E-409C-BE32-E72D297353CC}">
                <c16:uniqueId val="{00000003-41E7-49C4-9EB8-2F80A88ACD83}"/>
              </c:ext>
            </c:extLst>
          </c:dPt>
          <c:dLbls>
            <c:spPr>
              <a:noFill/>
              <a:ln>
                <a:noFill/>
              </a:ln>
              <a:effectLst/>
            </c:spPr>
            <c:txPr>
              <a:bodyPr wrap="square" lIns="38100" tIns="19050" rIns="38100" bIns="19050" anchor="ctr">
                <a:spAutoFit/>
              </a:bodyPr>
              <a:lstStyle/>
              <a:p>
                <a:pPr>
                  <a:defRPr sz="105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24 h</c:v>
                </c:pt>
                <c:pt idx="1">
                  <c:v>1 sem</c:v>
                </c:pt>
                <c:pt idx="2">
                  <c:v>2 sem</c:v>
                </c:pt>
                <c:pt idx="3">
                  <c:v>3 sem</c:v>
                </c:pt>
                <c:pt idx="4">
                  <c:v>4 sem</c:v>
                </c:pt>
              </c:strCache>
            </c:strRef>
          </c:cat>
          <c:val>
            <c:numRef>
              <c:f>Sheet1!$B$2:$B$6</c:f>
              <c:numCache>
                <c:formatCode>0.0</c:formatCode>
                <c:ptCount val="5"/>
                <c:pt idx="0">
                  <c:v>2.2000000000000002</c:v>
                </c:pt>
                <c:pt idx="1">
                  <c:v>7.4</c:v>
                </c:pt>
                <c:pt idx="2">
                  <c:v>11.6</c:v>
                </c:pt>
                <c:pt idx="3">
                  <c:v>12.3</c:v>
                </c:pt>
                <c:pt idx="4">
                  <c:v>14.8</c:v>
                </c:pt>
              </c:numCache>
            </c:numRef>
          </c:val>
          <c:extLst>
            <c:ext xmlns:c16="http://schemas.microsoft.com/office/drawing/2014/chart" uri="{C3380CC4-5D6E-409C-BE32-E72D297353CC}">
              <c16:uniqueId val="{00000004-41E7-49C4-9EB8-2F80A88ACD83}"/>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5-41E7-49C4-9EB8-2F80A88ACD83}"/>
              </c:ext>
            </c:extLst>
          </c:dPt>
          <c:dPt>
            <c:idx val="1"/>
            <c:invertIfNegative val="0"/>
            <c:bubble3D val="0"/>
            <c:extLst>
              <c:ext xmlns:c16="http://schemas.microsoft.com/office/drawing/2014/chart" uri="{C3380CC4-5D6E-409C-BE32-E72D297353CC}">
                <c16:uniqueId val="{00000006-41E7-49C4-9EB8-2F80A88ACD83}"/>
              </c:ext>
            </c:extLst>
          </c:dPt>
          <c:dPt>
            <c:idx val="2"/>
            <c:invertIfNegative val="0"/>
            <c:bubble3D val="0"/>
            <c:extLst>
              <c:ext xmlns:c16="http://schemas.microsoft.com/office/drawing/2014/chart" uri="{C3380CC4-5D6E-409C-BE32-E72D297353CC}">
                <c16:uniqueId val="{00000007-41E7-49C4-9EB8-2F80A88ACD83}"/>
              </c:ext>
            </c:extLst>
          </c:dPt>
          <c:dPt>
            <c:idx val="3"/>
            <c:invertIfNegative val="0"/>
            <c:bubble3D val="0"/>
            <c:extLst>
              <c:ext xmlns:c16="http://schemas.microsoft.com/office/drawing/2014/chart" uri="{C3380CC4-5D6E-409C-BE32-E72D297353CC}">
                <c16:uniqueId val="{00000008-41E7-49C4-9EB8-2F80A88ACD83}"/>
              </c:ext>
            </c:extLst>
          </c:dPt>
          <c:cat>
            <c:strRef>
              <c:f>Sheet1!$A$2:$A$6</c:f>
              <c:strCache>
                <c:ptCount val="5"/>
                <c:pt idx="0">
                  <c:v>24 h</c:v>
                </c:pt>
                <c:pt idx="1">
                  <c:v>1 sem</c:v>
                </c:pt>
                <c:pt idx="2">
                  <c:v>2 sem</c:v>
                </c:pt>
                <c:pt idx="3">
                  <c:v>3 sem</c:v>
                </c:pt>
                <c:pt idx="4">
                  <c:v>4 sem</c:v>
                </c:pt>
              </c:strCache>
            </c:strRef>
          </c:cat>
          <c:val>
            <c:numRef>
              <c:f>Sheet1!$C$2:$C$6</c:f>
              <c:numCache>
                <c:formatCode>0.0</c:formatCode>
                <c:ptCount val="5"/>
                <c:pt idx="0">
                  <c:v>97.8</c:v>
                </c:pt>
                <c:pt idx="1">
                  <c:v>92.6</c:v>
                </c:pt>
                <c:pt idx="2">
                  <c:v>88.4</c:v>
                </c:pt>
                <c:pt idx="3">
                  <c:v>87.7</c:v>
                </c:pt>
                <c:pt idx="4">
                  <c:v>85.2</c:v>
                </c:pt>
              </c:numCache>
            </c:numRef>
          </c:val>
          <c:extLst>
            <c:ext xmlns:c16="http://schemas.microsoft.com/office/drawing/2014/chart" uri="{C3380CC4-5D6E-409C-BE32-E72D297353CC}">
              <c16:uniqueId val="{00000009-41E7-49C4-9EB8-2F80A88ACD83}"/>
            </c:ext>
          </c:extLst>
        </c:ser>
        <c:dLbls>
          <c:showLegendKey val="0"/>
          <c:showVal val="0"/>
          <c:showCatName val="0"/>
          <c:showSerName val="0"/>
          <c:showPercent val="0"/>
          <c:showBubbleSize val="0"/>
        </c:dLbls>
        <c:gapWidth val="135"/>
        <c:gapDepth val="226"/>
        <c:shape val="cylinder"/>
        <c:axId val="248964608"/>
        <c:axId val="222226112"/>
        <c:axId val="0"/>
      </c:bar3DChart>
      <c:catAx>
        <c:axId val="248964608"/>
        <c:scaling>
          <c:orientation val="minMax"/>
        </c:scaling>
        <c:delete val="0"/>
        <c:axPos val="b"/>
        <c:numFmt formatCode="General"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22226112"/>
        <c:crosses val="autoZero"/>
        <c:auto val="1"/>
        <c:lblAlgn val="ctr"/>
        <c:lblOffset val="100"/>
        <c:noMultiLvlLbl val="0"/>
      </c:catAx>
      <c:valAx>
        <c:axId val="222226112"/>
        <c:scaling>
          <c:orientation val="minMax"/>
          <c:max val="0.2"/>
          <c:min val="0"/>
        </c:scaling>
        <c:delete val="0"/>
        <c:axPos val="l"/>
        <c:numFmt formatCode="0%"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4896460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2.35229543695968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83059"/>
            </a:solidFill>
          </c:spPr>
          <c:invertIfNegative val="0"/>
          <c:dPt>
            <c:idx val="0"/>
            <c:invertIfNegative val="0"/>
            <c:bubble3D val="0"/>
            <c:spPr>
              <a:solidFill>
                <a:srgbClr val="183059"/>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extLst>
              <c:ext xmlns:c16="http://schemas.microsoft.com/office/drawing/2014/chart" uri="{C3380CC4-5D6E-409C-BE32-E72D297353CC}">
                <c16:uniqueId val="{00000005-DB6C-43D9-94F3-1E407EE55D07}"/>
              </c:ext>
            </c:extLst>
          </c:dPt>
          <c:dPt>
            <c:idx val="5"/>
            <c:invertIfNegative val="0"/>
            <c:bubble3D val="0"/>
            <c:spPr>
              <a:solidFill>
                <a:srgbClr val="FF5353"/>
              </a:solidFill>
            </c:spPr>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94035456"/>
        <c:axId val="248161984"/>
        <c:axId val="0"/>
      </c:bar3DChart>
      <c:catAx>
        <c:axId val="294035456"/>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48161984"/>
        <c:crosses val="autoZero"/>
        <c:auto val="1"/>
        <c:lblAlgn val="ctr"/>
        <c:lblOffset val="100"/>
        <c:noMultiLvlLbl val="0"/>
      </c:catAx>
      <c:valAx>
        <c:axId val="24816198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94035456"/>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pPr>
        <a:noFill/>
        <a:ln w="25400">
          <a:noFill/>
        </a:ln>
      </c:spPr>
    </c:sideWall>
    <c:backWall>
      <c:thickness val="0"/>
      <c:spPr>
        <a:noFill/>
        <a:ln w="25400">
          <a:noFill/>
        </a:ln>
      </c:spPr>
    </c:backWall>
    <c:plotArea>
      <c:layout>
        <c:manualLayout>
          <c:layoutTarget val="inner"/>
          <c:xMode val="edge"/>
          <c:yMode val="edge"/>
          <c:x val="7.1575361106279753E-2"/>
          <c:y val="1.9392225518957466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FF5353"/>
            </a:solidFill>
          </c:spPr>
          <c:invertIfNegative val="0"/>
          <c:dPt>
            <c:idx val="0"/>
            <c:invertIfNegative val="0"/>
            <c:bubble3D val="0"/>
            <c:spPr>
              <a:solidFill>
                <a:srgbClr val="FF5353"/>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extLst>
              <c:ext xmlns:c16="http://schemas.microsoft.com/office/drawing/2014/chart" uri="{C3380CC4-5D6E-409C-BE32-E72D297353CC}">
                <c16:uniqueId val="{00000005-DB6C-43D9-94F3-1E407EE55D07}"/>
              </c:ext>
            </c:extLst>
          </c:dPt>
          <c:dPt>
            <c:idx val="5"/>
            <c:invertIfNegative val="0"/>
            <c:bubble3D val="0"/>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700" b="1">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0.00%</c:formatCode>
                <c:ptCount val="6"/>
                <c:pt idx="0">
                  <c:v>1.1299999999999999E-2</c:v>
                </c:pt>
                <c:pt idx="1">
                  <c:v>1.0200000000000001E-2</c:v>
                </c:pt>
                <c:pt idx="2">
                  <c:v>1.8800000000000001E-2</c:v>
                </c:pt>
                <c:pt idx="3">
                  <c:v>3.7400000000000003E-2</c:v>
                </c:pt>
                <c:pt idx="4" formatCode="0.0%">
                  <c:v>8.6999999999999994E-2</c:v>
                </c:pt>
                <c:pt idx="5" formatCode="0.0%">
                  <c:v>0.125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Sheet1!$A$2:$A$7</c:f>
              <c:numCache>
                <c:formatCode>General</c:formatCode>
                <c:ptCount val="6"/>
                <c:pt idx="0">
                  <c:v>0</c:v>
                </c:pt>
                <c:pt idx="1">
                  <c:v>1</c:v>
                </c:pt>
                <c:pt idx="2">
                  <c:v>2</c:v>
                </c:pt>
                <c:pt idx="3">
                  <c:v>3</c:v>
                </c:pt>
                <c:pt idx="4">
                  <c:v>4</c:v>
                </c:pt>
                <c:pt idx="5">
                  <c:v>5</c:v>
                </c:pt>
              </c:numCache>
            </c:numRef>
          </c:cat>
          <c:val>
            <c:numRef>
              <c:f>Sheet1!$C$2:$C$7</c:f>
              <c:numCache>
                <c:formatCode>0.00%</c:formatCode>
                <c:ptCount val="6"/>
                <c:pt idx="0" formatCode="0.0%">
                  <c:v>0.98870000000000002</c:v>
                </c:pt>
                <c:pt idx="1">
                  <c:v>0.98980000000000001</c:v>
                </c:pt>
                <c:pt idx="2">
                  <c:v>0.98119999999999996</c:v>
                </c:pt>
                <c:pt idx="3">
                  <c:v>0.96260000000000001</c:v>
                </c:pt>
                <c:pt idx="4" formatCode="0.0%">
                  <c:v>0.91300000000000003</c:v>
                </c:pt>
                <c:pt idx="5" formatCode="0.0%">
                  <c:v>0.875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97218048"/>
        <c:axId val="248129216"/>
        <c:axId val="0"/>
      </c:bar3DChart>
      <c:catAx>
        <c:axId val="29721804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48129216"/>
        <c:crosses val="autoZero"/>
        <c:auto val="1"/>
        <c:lblAlgn val="ctr"/>
        <c:lblOffset val="100"/>
        <c:noMultiLvlLbl val="0"/>
      </c:catAx>
      <c:valAx>
        <c:axId val="248129216"/>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9721804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tctmd.com/news/navigate-esus-rivaroxaban-fails-prevent-more-recurrent-cryptogenic-strokes-aspirin"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3121539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728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Les réponses</a:t>
            </a:r>
            <a:r>
              <a:rPr lang="fr-CA" sz="1200" b="1" dirty="0"/>
              <a:t> 1. 3.</a:t>
            </a:r>
            <a:r>
              <a:rPr lang="fr-CA" sz="1200" b="1" baseline="0" dirty="0"/>
              <a:t> 4. sont toutes correctes</a:t>
            </a:r>
            <a:endParaRPr lang="fr-CA" sz="1200" b="1" dirty="0"/>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t>Points clés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200" dirty="0"/>
              <a:t>Pour un AVC ischémique mineur sans signes de FA, le traitement recommandé est un traitement de trois semaines par une DTAP</a:t>
            </a:r>
            <a:r>
              <a:rPr lang="fr-CA" sz="1200" baseline="0" dirty="0"/>
              <a:t> (p. ex., bolus de 300 mg de clopidogrel suivi de 75 mg DIE + AAS 75 mg DIE), puis</a:t>
            </a:r>
            <a:r>
              <a:rPr lang="fr-CA" sz="1200" dirty="0"/>
              <a:t> une monothérapie antiplaquettaire à long terme avec l’AAS</a:t>
            </a:r>
            <a:r>
              <a:rPr lang="fr-CA" sz="1200" baseline="0" dirty="0"/>
              <a:t> 80 mg DIE.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200" baseline="0" dirty="0"/>
              <a:t>Le traitement par </a:t>
            </a:r>
            <a:r>
              <a:rPr lang="fr-CA" sz="1200" baseline="0" dirty="0" err="1"/>
              <a:t>périndopril</a:t>
            </a:r>
            <a:r>
              <a:rPr lang="fr-CA" sz="1200" baseline="0" dirty="0"/>
              <a:t> 4 mg +/- </a:t>
            </a:r>
            <a:r>
              <a:rPr lang="fr-CA" sz="1200" baseline="0" dirty="0" err="1"/>
              <a:t>indapamide</a:t>
            </a:r>
            <a:r>
              <a:rPr lang="fr-CA" sz="1200" baseline="0" dirty="0"/>
              <a:t> a significativement réduit le</a:t>
            </a:r>
            <a:r>
              <a:rPr lang="fr-CA" sz="1200" dirty="0"/>
              <a:t> taux de récidive fatale</a:t>
            </a:r>
            <a:r>
              <a:rPr lang="fr-CA" sz="1200" baseline="0" dirty="0"/>
              <a:t> / non fatale d’AVC après un AVC / AIT  </a:t>
            </a:r>
            <a:r>
              <a:rPr lang="fr-CA" dirty="0"/>
              <a:t>dans l’étude</a:t>
            </a:r>
            <a:r>
              <a:rPr lang="fr-CA" sz="1200" baseline="0" dirty="0"/>
              <a:t> PROGRESS (Lancet 2001;358:1033-1041).</a:t>
            </a:r>
            <a:endParaRPr lang="fr-CA" sz="120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200" dirty="0"/>
              <a:t>Pour les patients chez qui une FA est suspectée sur la base de symptômes ou d’antécédents d’AVC ou d’AIT, une surveillance ECG à plus long terme (p. ex., 2 à 4 semaines) avec un enregistreur d’événements en boucle (p. ex.,</a:t>
            </a:r>
            <a:r>
              <a:rPr lang="fr-CA" sz="1200" baseline="0" dirty="0"/>
              <a:t> King of Hearts, </a:t>
            </a:r>
            <a:r>
              <a:rPr lang="fr-CA" sz="1200" baseline="0" dirty="0" err="1"/>
              <a:t>CardioStat</a:t>
            </a:r>
            <a:r>
              <a:rPr lang="fr-CA" sz="1200" baseline="0" dirty="0"/>
              <a:t>) est recommandée,</a:t>
            </a:r>
            <a:r>
              <a:rPr lang="fr-CA" sz="1200" dirty="0"/>
              <a:t> étant donné que cela peut significativement accroître le taux de détection d’une FA subclinique.</a:t>
            </a:r>
            <a:endParaRPr lang="fr-CA" dirty="0"/>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171450" indent="-171450">
              <a:buFont typeface="Arial"/>
              <a:buChar char="•"/>
            </a:pPr>
            <a:r>
              <a:rPr lang="fr-CA" dirty="0"/>
              <a:t>Le pourcentage d’AVC idiopathique ou cryptogénique (20-30%) varie en fonction des efforts faits pour identifier une FA subclinique sous-jacente. La FASC n’est détectée que dans</a:t>
            </a:r>
            <a:r>
              <a:rPr lang="fr-CA" baseline="0" dirty="0"/>
              <a:t> 2 à 4 % des cas avec une surveillance </a:t>
            </a:r>
            <a:r>
              <a:rPr lang="fr-CA" dirty="0"/>
              <a:t>Holter de 24 h, mais dans 14 % des cas avec une surveillance Holter répétée ou l’utilisation d’enregistreurs en boucle externes pendant 2 à 4 semaines. Plus la surveillance est étroite, plus nombreux sont les cas de FASC identifiés</a:t>
            </a:r>
            <a:r>
              <a:rPr lang="fr-CA" baseline="0" dirty="0"/>
              <a:t>!</a:t>
            </a:r>
            <a:endParaRPr lang="fr-CA" dirty="0"/>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12</a:t>
            </a:fld>
            <a:endParaRPr lang="en-US"/>
          </a:p>
        </p:txBody>
      </p:sp>
    </p:spTree>
    <p:extLst>
      <p:ext uri="{BB962C8B-B14F-4D97-AF65-F5344CB8AC3E}">
        <p14:creationId xmlns:p14="http://schemas.microsoft.com/office/powerpoint/2010/main" val="75336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800" dirty="0">
                <a:cs typeface="Arial" pitchFamily="34" charset="0"/>
              </a:rPr>
              <a:t>AVC cryptogénique –</a:t>
            </a:r>
            <a:r>
              <a:rPr lang="fr-CA" sz="800" dirty="0">
                <a:solidFill>
                  <a:srgbClr val="333333"/>
                </a:solidFill>
                <a:cs typeface="Arial" pitchFamily="34" charset="0"/>
              </a:rPr>
              <a:t> Un AVC qui ne peut pas être attribué à une cause spécifique après une recherche intensive des causes les plus fréquentes.</a:t>
            </a:r>
            <a:endParaRPr lang="fr-CA" sz="800" dirty="0">
              <a:cs typeface="Arial" pitchFamily="34" charset="0"/>
            </a:endParaRPr>
          </a:p>
          <a:p>
            <a:r>
              <a:rPr lang="fr-CA" sz="800" dirty="0">
                <a:cs typeface="Arial" pitchFamily="34" charset="0"/>
              </a:rPr>
              <a:t>Embolie cardiogénique – AVC résultant d’une cause cardiaque embolique (FA)</a:t>
            </a:r>
          </a:p>
          <a:p>
            <a:r>
              <a:rPr lang="fr-CA" sz="800" dirty="0">
                <a:cs typeface="Arial" pitchFamily="34" charset="0"/>
              </a:rPr>
              <a:t>AVC lacunaire au niveau des petits vaisseaux- AVC dû à l’occlusion d’artères cérébrales pénétrantes profondes</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b="1" dirty="0"/>
              <a:t>Réponse correcte : 5</a:t>
            </a:r>
          </a:p>
          <a:p>
            <a:endParaRPr lang="fr-CA" dirty="0"/>
          </a:p>
          <a:p>
            <a:pPr marL="171450" indent="-171450">
              <a:buFont typeface="Arial"/>
              <a:buChar char="•"/>
            </a:pPr>
            <a:r>
              <a:rPr lang="fr-CA" dirty="0"/>
              <a:t>Le pourcentage varie de</a:t>
            </a:r>
            <a:r>
              <a:rPr lang="fr-CA" sz="1200" kern="1200" dirty="0">
                <a:solidFill>
                  <a:schemeClr val="tx1"/>
                </a:solidFill>
              </a:rPr>
              <a:t> 9% après 6 mois de surveillance (Sanna et al. Cristal AF. NEJM 2014;370:2478) et de 15% </a:t>
            </a:r>
            <a:r>
              <a:rPr lang="fr-CA" dirty="0"/>
              <a:t>après une surveillance d’un mois</a:t>
            </a:r>
            <a:r>
              <a:rPr lang="fr-CA" sz="1200" kern="1200" dirty="0">
                <a:solidFill>
                  <a:schemeClr val="tx1"/>
                </a:solidFill>
              </a:rPr>
              <a:t> (Gladstone et al.) à 43% après un suivi de 30,5 mois (</a:t>
            </a:r>
            <a:r>
              <a:rPr lang="fr-CA" sz="1200" kern="1200" dirty="0" err="1">
                <a:solidFill>
                  <a:schemeClr val="tx1"/>
                </a:solidFill>
              </a:rPr>
              <a:t>Ntaios</a:t>
            </a:r>
            <a:r>
              <a:rPr lang="fr-CA" sz="1200" kern="1200" dirty="0">
                <a:solidFill>
                  <a:schemeClr val="tx1"/>
                </a:solidFill>
              </a:rPr>
              <a:t> G et al. Stroke 2015;46:176).</a:t>
            </a:r>
            <a:endParaRPr lang="fr-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64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en-US" b="0" dirty="0"/>
              <a:t>Voir la diapositive suivante</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41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sz="1000" b="1" dirty="0"/>
          </a:p>
          <a:p>
            <a:pPr marL="79919" marR="84783" defTabSz="959023">
              <a:spcBef>
                <a:spcPts val="451"/>
              </a:spcBef>
              <a:defRPr/>
            </a:pPr>
            <a:r>
              <a:rPr lang="fr-CA" sz="1000" spc="30" dirty="0">
                <a:solidFill>
                  <a:srgbClr val="363435"/>
                </a:solidFill>
                <a:cs typeface="Times New Roman"/>
              </a:rPr>
              <a:t>Parmi les</a:t>
            </a:r>
            <a:r>
              <a:rPr lang="fr-CA" sz="1000" spc="19" dirty="0">
                <a:solidFill>
                  <a:srgbClr val="363435"/>
                </a:solidFill>
                <a:cs typeface="Times New Roman"/>
              </a:rPr>
              <a:t> </a:t>
            </a:r>
            <a:r>
              <a:rPr lang="fr-CA" sz="1000" spc="4" dirty="0">
                <a:solidFill>
                  <a:srgbClr val="363435"/>
                </a:solidFill>
                <a:cs typeface="Times New Roman"/>
              </a:rPr>
              <a:t>p</a:t>
            </a:r>
            <a:r>
              <a:rPr lang="fr-CA" sz="1000" dirty="0">
                <a:solidFill>
                  <a:srgbClr val="363435"/>
                </a:solidFill>
                <a:cs typeface="Times New Roman"/>
              </a:rPr>
              <a:t>a</a:t>
            </a:r>
            <a:r>
              <a:rPr lang="fr-CA" sz="1000" spc="41" dirty="0">
                <a:solidFill>
                  <a:srgbClr val="363435"/>
                </a:solidFill>
                <a:cs typeface="Times New Roman"/>
              </a:rPr>
              <a:t>t</a:t>
            </a:r>
            <a:r>
              <a:rPr lang="fr-CA" sz="1000" spc="-4" dirty="0">
                <a:solidFill>
                  <a:srgbClr val="363435"/>
                </a:solidFill>
                <a:cs typeface="Times New Roman"/>
              </a:rPr>
              <a:t>i</a:t>
            </a:r>
            <a:r>
              <a:rPr lang="fr-CA" sz="1000" dirty="0">
                <a:solidFill>
                  <a:srgbClr val="363435"/>
                </a:solidFill>
                <a:cs typeface="Times New Roman"/>
              </a:rPr>
              <a:t>e</a:t>
            </a:r>
            <a:r>
              <a:rPr lang="fr-CA" sz="1000" spc="-9" dirty="0">
                <a:solidFill>
                  <a:srgbClr val="363435"/>
                </a:solidFill>
                <a:cs typeface="Times New Roman"/>
              </a:rPr>
              <a:t>n</a:t>
            </a:r>
            <a:r>
              <a:rPr lang="fr-CA" sz="1000" spc="30" dirty="0">
                <a:solidFill>
                  <a:srgbClr val="363435"/>
                </a:solidFill>
                <a:cs typeface="Times New Roman"/>
              </a:rPr>
              <a:t>t</a:t>
            </a:r>
            <a:r>
              <a:rPr lang="fr-CA" sz="1000" dirty="0">
                <a:solidFill>
                  <a:srgbClr val="363435"/>
                </a:solidFill>
                <a:cs typeface="Times New Roman"/>
              </a:rPr>
              <a:t>s</a:t>
            </a:r>
            <a:r>
              <a:rPr lang="fr-CA" sz="1000" spc="163" dirty="0">
                <a:solidFill>
                  <a:srgbClr val="363435"/>
                </a:solidFill>
                <a:cs typeface="Times New Roman"/>
              </a:rPr>
              <a:t> ayant présenté récemment un AVC </a:t>
            </a:r>
            <a:r>
              <a:rPr lang="fr-CA" sz="1000" spc="163" dirty="0" err="1">
                <a:solidFill>
                  <a:srgbClr val="363435"/>
                </a:solidFill>
                <a:cs typeface="Times New Roman"/>
              </a:rPr>
              <a:t>crytogénique</a:t>
            </a:r>
            <a:r>
              <a:rPr lang="fr-CA" sz="1000" spc="163" dirty="0">
                <a:solidFill>
                  <a:srgbClr val="363435"/>
                </a:solidFill>
                <a:cs typeface="Times New Roman"/>
              </a:rPr>
              <a:t> ou un AIT qui étaient âgés de 55 ans ou plus, la fibrillation auriculaire paroxystique était fréquente. La surveillance ECG ambulatoire non invasive pendant une période ciblée de 30 jours a significativement amélioré la détection de la fibrillation auriculaire d’un facteur de plus de cinq et a près de doublé le taux de traitement anticoagulant, comparativement à la surveillance ECG standard de courte durée</a:t>
            </a:r>
            <a:r>
              <a:rPr lang="fr-CA" sz="1000" dirty="0">
                <a:solidFill>
                  <a:srgbClr val="363435"/>
                </a:solidFill>
                <a:cs typeface="Times New Roman"/>
              </a:rPr>
              <a:t>.</a:t>
            </a:r>
            <a:r>
              <a:rPr lang="fr-CA" sz="1000" spc="131" dirty="0">
                <a:solidFill>
                  <a:srgbClr val="363435"/>
                </a:solidFill>
                <a:cs typeface="Times New Roman"/>
              </a:rPr>
              <a:t> </a:t>
            </a:r>
            <a:r>
              <a:rPr lang="fr-CA" sz="1000" spc="-4" dirty="0">
                <a:solidFill>
                  <a:srgbClr val="363435"/>
                </a:solidFill>
                <a:cs typeface="Times New Roman"/>
              </a:rPr>
              <a:t>(</a:t>
            </a:r>
            <a:r>
              <a:rPr lang="fr-CA" sz="1000" spc="-15" dirty="0">
                <a:solidFill>
                  <a:srgbClr val="363435"/>
                </a:solidFill>
                <a:cs typeface="Times New Roman"/>
              </a:rPr>
              <a:t>F</a:t>
            </a:r>
            <a:r>
              <a:rPr lang="fr-CA" sz="1000" spc="9" dirty="0">
                <a:solidFill>
                  <a:srgbClr val="363435"/>
                </a:solidFill>
                <a:cs typeface="Times New Roman"/>
              </a:rPr>
              <a:t>inancé par le</a:t>
            </a:r>
            <a:r>
              <a:rPr lang="fr-CA" sz="1000" dirty="0">
                <a:solidFill>
                  <a:srgbClr val="363435"/>
                </a:solidFill>
                <a:cs typeface="Times New Roman"/>
              </a:rPr>
              <a:t> Réseau canadien contre les accidents </a:t>
            </a:r>
            <a:r>
              <a:rPr lang="fr-CA" sz="1000" dirty="0" err="1">
                <a:solidFill>
                  <a:srgbClr val="363435"/>
                </a:solidFill>
                <a:cs typeface="Times New Roman"/>
              </a:rPr>
              <a:t>cérébrovasculaires</a:t>
            </a:r>
            <a:r>
              <a:rPr lang="fr-CA" sz="1000" dirty="0">
                <a:solidFill>
                  <a:srgbClr val="363435"/>
                </a:solidFill>
                <a:cs typeface="Times New Roman"/>
              </a:rPr>
              <a:t> et autres;</a:t>
            </a:r>
            <a:r>
              <a:rPr lang="fr-CA" sz="1000" spc="28" dirty="0">
                <a:solidFill>
                  <a:srgbClr val="363435"/>
                </a:solidFill>
                <a:cs typeface="Times New Roman"/>
              </a:rPr>
              <a:t> </a:t>
            </a:r>
            <a:r>
              <a:rPr lang="fr-CA" sz="1000" spc="-9" dirty="0">
                <a:solidFill>
                  <a:srgbClr val="363435"/>
                </a:solidFill>
                <a:cs typeface="Times New Roman"/>
              </a:rPr>
              <a:t>E</a:t>
            </a:r>
            <a:r>
              <a:rPr lang="fr-CA" sz="1000" dirty="0">
                <a:solidFill>
                  <a:srgbClr val="363435"/>
                </a:solidFill>
                <a:cs typeface="Times New Roman"/>
              </a:rPr>
              <a:t>M</a:t>
            </a:r>
            <a:r>
              <a:rPr lang="fr-CA" sz="1000" spc="-30" dirty="0">
                <a:solidFill>
                  <a:srgbClr val="363435"/>
                </a:solidFill>
                <a:cs typeface="Times New Roman"/>
              </a:rPr>
              <a:t>B</a:t>
            </a:r>
            <a:r>
              <a:rPr lang="fr-CA" sz="1000" spc="20" dirty="0">
                <a:solidFill>
                  <a:srgbClr val="363435"/>
                </a:solidFill>
                <a:cs typeface="Times New Roman"/>
              </a:rPr>
              <a:t>R</a:t>
            </a:r>
            <a:r>
              <a:rPr lang="fr-CA" sz="1000" spc="-41" dirty="0">
                <a:solidFill>
                  <a:srgbClr val="363435"/>
                </a:solidFill>
                <a:cs typeface="Times New Roman"/>
              </a:rPr>
              <a:t>A</a:t>
            </a:r>
            <a:r>
              <a:rPr lang="fr-CA" sz="1000" spc="-20" dirty="0">
                <a:solidFill>
                  <a:srgbClr val="363435"/>
                </a:solidFill>
                <a:cs typeface="Times New Roman"/>
              </a:rPr>
              <a:t>C</a:t>
            </a:r>
            <a:r>
              <a:rPr lang="fr-CA" sz="1000" dirty="0">
                <a:solidFill>
                  <a:srgbClr val="363435"/>
                </a:solidFill>
                <a:cs typeface="Times New Roman"/>
              </a:rPr>
              <a:t>E </a:t>
            </a:r>
            <a:r>
              <a:rPr lang="fr-CA" sz="1000" spc="-20" dirty="0">
                <a:solidFill>
                  <a:srgbClr val="363435"/>
                </a:solidFill>
                <a:cs typeface="Times New Roman"/>
              </a:rPr>
              <a:t>C</a:t>
            </a:r>
            <a:r>
              <a:rPr lang="fr-CA" sz="1000" spc="9" dirty="0">
                <a:solidFill>
                  <a:srgbClr val="363435"/>
                </a:solidFill>
                <a:cs typeface="Times New Roman"/>
              </a:rPr>
              <a:t>lin</a:t>
            </a:r>
            <a:r>
              <a:rPr lang="fr-CA" sz="1000" spc="-15" dirty="0">
                <a:solidFill>
                  <a:srgbClr val="363435"/>
                </a:solidFill>
                <a:cs typeface="Times New Roman"/>
              </a:rPr>
              <a:t>i</a:t>
            </a:r>
            <a:r>
              <a:rPr lang="fr-CA" sz="1000" spc="15" dirty="0">
                <a:solidFill>
                  <a:srgbClr val="363435"/>
                </a:solidFill>
                <a:cs typeface="Times New Roman"/>
              </a:rPr>
              <a:t>c</a:t>
            </a:r>
            <a:r>
              <a:rPr lang="fr-CA" sz="1000" spc="20" dirty="0">
                <a:solidFill>
                  <a:srgbClr val="363435"/>
                </a:solidFill>
                <a:cs typeface="Times New Roman"/>
              </a:rPr>
              <a:t>a</a:t>
            </a:r>
            <a:r>
              <a:rPr lang="fr-CA" sz="1000" spc="-9" dirty="0">
                <a:solidFill>
                  <a:srgbClr val="363435"/>
                </a:solidFill>
                <a:cs typeface="Times New Roman"/>
              </a:rPr>
              <a:t>l</a:t>
            </a:r>
            <a:r>
              <a:rPr lang="fr-CA" sz="1000" spc="-41" dirty="0">
                <a:solidFill>
                  <a:srgbClr val="363435"/>
                </a:solidFill>
                <a:cs typeface="Times New Roman"/>
              </a:rPr>
              <a:t>T</a:t>
            </a:r>
            <a:r>
              <a:rPr lang="fr-CA" sz="1000" spc="9" dirty="0">
                <a:solidFill>
                  <a:srgbClr val="363435"/>
                </a:solidFill>
                <a:cs typeface="Times New Roman"/>
              </a:rPr>
              <a:t>ri</a:t>
            </a:r>
            <a:r>
              <a:rPr lang="fr-CA" sz="1000" spc="20" dirty="0">
                <a:solidFill>
                  <a:srgbClr val="363435"/>
                </a:solidFill>
                <a:cs typeface="Times New Roman"/>
              </a:rPr>
              <a:t>a</a:t>
            </a:r>
            <a:r>
              <a:rPr lang="fr-CA" sz="1000" spc="-4" dirty="0">
                <a:solidFill>
                  <a:srgbClr val="363435"/>
                </a:solidFill>
                <a:cs typeface="Times New Roman"/>
              </a:rPr>
              <a:t>l</a:t>
            </a:r>
            <a:r>
              <a:rPr lang="fr-CA" sz="1000" spc="-20" dirty="0">
                <a:solidFill>
                  <a:srgbClr val="363435"/>
                </a:solidFill>
                <a:cs typeface="Times New Roman"/>
              </a:rPr>
              <a:t>s</a:t>
            </a:r>
            <a:r>
              <a:rPr lang="fr-CA" sz="1000" spc="-30" dirty="0">
                <a:solidFill>
                  <a:srgbClr val="363435"/>
                </a:solidFill>
                <a:cs typeface="Times New Roman"/>
              </a:rPr>
              <a:t>.</a:t>
            </a:r>
            <a:r>
              <a:rPr lang="fr-CA" sz="1000" spc="-9" dirty="0">
                <a:solidFill>
                  <a:srgbClr val="363435"/>
                </a:solidFill>
                <a:cs typeface="Times New Roman"/>
              </a:rPr>
              <a:t>g</a:t>
            </a:r>
            <a:r>
              <a:rPr lang="fr-CA" sz="1000" spc="-4" dirty="0">
                <a:solidFill>
                  <a:srgbClr val="363435"/>
                </a:solidFill>
                <a:cs typeface="Times New Roman"/>
              </a:rPr>
              <a:t>o</a:t>
            </a:r>
            <a:r>
              <a:rPr lang="fr-CA" sz="1000" dirty="0">
                <a:solidFill>
                  <a:srgbClr val="363435"/>
                </a:solidFill>
                <a:cs typeface="Times New Roman"/>
              </a:rPr>
              <a:t>v</a:t>
            </a:r>
            <a:r>
              <a:rPr lang="fr-CA" sz="1000" spc="15" dirty="0">
                <a:solidFill>
                  <a:srgbClr val="363435"/>
                </a:solidFill>
                <a:cs typeface="Times New Roman"/>
              </a:rPr>
              <a:t> </a:t>
            </a:r>
            <a:r>
              <a:rPr lang="fr-CA" sz="1000" spc="-26" dirty="0" err="1">
                <a:solidFill>
                  <a:srgbClr val="363435"/>
                </a:solidFill>
                <a:cs typeface="Times New Roman"/>
              </a:rPr>
              <a:t>n</a:t>
            </a:r>
            <a:r>
              <a:rPr lang="fr-CA" sz="1000" spc="9" dirty="0" err="1">
                <a:solidFill>
                  <a:srgbClr val="363435"/>
                </a:solidFill>
                <a:cs typeface="Times New Roman"/>
              </a:rPr>
              <a:t>u</a:t>
            </a:r>
            <a:r>
              <a:rPr lang="fr-CA" sz="1000" spc="-9" dirty="0" err="1">
                <a:solidFill>
                  <a:srgbClr val="363435"/>
                </a:solidFill>
                <a:cs typeface="Times New Roman"/>
              </a:rPr>
              <a:t>m</a:t>
            </a:r>
            <a:r>
              <a:rPr lang="fr-CA" sz="1000" dirty="0" err="1">
                <a:solidFill>
                  <a:srgbClr val="363435"/>
                </a:solidFill>
                <a:cs typeface="Times New Roman"/>
              </a:rPr>
              <a:t>b</a:t>
            </a:r>
            <a:r>
              <a:rPr lang="fr-CA" sz="1000" spc="-9" dirty="0" err="1">
                <a:solidFill>
                  <a:srgbClr val="363435"/>
                </a:solidFill>
                <a:cs typeface="Times New Roman"/>
              </a:rPr>
              <a:t>e</a:t>
            </a:r>
            <a:r>
              <a:rPr lang="fr-CA" sz="1000" spc="-36" dirty="0" err="1">
                <a:solidFill>
                  <a:srgbClr val="363435"/>
                </a:solidFill>
                <a:cs typeface="Times New Roman"/>
              </a:rPr>
              <a:t>r</a:t>
            </a:r>
            <a:r>
              <a:rPr lang="fr-CA" sz="1000" dirty="0">
                <a:solidFill>
                  <a:srgbClr val="363435"/>
                </a:solidFill>
                <a:cs typeface="Times New Roman"/>
              </a:rPr>
              <a:t>,</a:t>
            </a:r>
            <a:r>
              <a:rPr lang="fr-CA" sz="1000" spc="184" dirty="0">
                <a:solidFill>
                  <a:srgbClr val="363435"/>
                </a:solidFill>
                <a:cs typeface="Times New Roman"/>
              </a:rPr>
              <a:t> </a:t>
            </a:r>
            <a:r>
              <a:rPr lang="fr-CA" sz="1000" spc="-26" dirty="0">
                <a:solidFill>
                  <a:srgbClr val="363435"/>
                </a:solidFill>
                <a:cs typeface="Times New Roman"/>
              </a:rPr>
              <a:t>N</a:t>
            </a:r>
            <a:r>
              <a:rPr lang="fr-CA" sz="1000" spc="-4" dirty="0">
                <a:solidFill>
                  <a:srgbClr val="363435"/>
                </a:solidFill>
                <a:cs typeface="Times New Roman"/>
              </a:rPr>
              <a:t>C</a:t>
            </a:r>
            <a:r>
              <a:rPr lang="fr-CA" sz="1000" dirty="0">
                <a:solidFill>
                  <a:srgbClr val="363435"/>
                </a:solidFill>
                <a:cs typeface="Times New Roman"/>
              </a:rPr>
              <a:t>T</a:t>
            </a:r>
            <a:r>
              <a:rPr lang="fr-CA" sz="1000" spc="4" dirty="0">
                <a:solidFill>
                  <a:srgbClr val="363435"/>
                </a:solidFill>
                <a:cs typeface="Times New Roman"/>
              </a:rPr>
              <a:t>0</a:t>
            </a:r>
            <a:r>
              <a:rPr lang="fr-CA" sz="1000" spc="-4" dirty="0">
                <a:solidFill>
                  <a:srgbClr val="363435"/>
                </a:solidFill>
                <a:cs typeface="Times New Roman"/>
              </a:rPr>
              <a:t>08</a:t>
            </a:r>
            <a:r>
              <a:rPr lang="fr-CA" sz="1000" dirty="0">
                <a:solidFill>
                  <a:srgbClr val="363435"/>
                </a:solidFill>
                <a:cs typeface="Times New Roman"/>
              </a:rPr>
              <a:t>4</a:t>
            </a:r>
            <a:r>
              <a:rPr lang="fr-CA" sz="1000" spc="-30" dirty="0">
                <a:solidFill>
                  <a:srgbClr val="363435"/>
                </a:solidFill>
                <a:cs typeface="Times New Roman"/>
              </a:rPr>
              <a:t>6</a:t>
            </a:r>
            <a:r>
              <a:rPr lang="fr-CA" sz="1000" spc="-36" dirty="0">
                <a:solidFill>
                  <a:srgbClr val="363435"/>
                </a:solidFill>
                <a:cs typeface="Times New Roman"/>
              </a:rPr>
              <a:t>9</a:t>
            </a:r>
            <a:r>
              <a:rPr lang="fr-CA" sz="1000" spc="-41" dirty="0">
                <a:solidFill>
                  <a:srgbClr val="363435"/>
                </a:solidFill>
                <a:cs typeface="Times New Roman"/>
              </a:rPr>
              <a:t>2</a:t>
            </a:r>
            <a:r>
              <a:rPr lang="fr-CA" sz="1000" spc="-26" dirty="0">
                <a:solidFill>
                  <a:srgbClr val="363435"/>
                </a:solidFill>
                <a:cs typeface="Times New Roman"/>
              </a:rPr>
              <a:t>4</a:t>
            </a:r>
            <a:r>
              <a:rPr lang="fr-CA" sz="1000" spc="-72" dirty="0">
                <a:solidFill>
                  <a:srgbClr val="363435"/>
                </a:solidFill>
                <a:cs typeface="Times New Roman"/>
              </a:rPr>
              <a:t>.</a:t>
            </a:r>
            <a:r>
              <a:rPr lang="fr-CA" sz="1000" dirty="0">
                <a:solidFill>
                  <a:srgbClr val="363435"/>
                </a:solidFill>
                <a:cs typeface="Times New Roman"/>
              </a:rPr>
              <a:t>)</a:t>
            </a:r>
            <a:endParaRPr lang="fr-CA" sz="1000" dirty="0">
              <a:cs typeface="Times New Roman"/>
            </a:endParaRPr>
          </a:p>
          <a:p>
            <a:pPr marL="79919" marR="84783">
              <a:spcBef>
                <a:spcPts val="451"/>
              </a:spcBef>
            </a:pPr>
            <a:r>
              <a:rPr lang="fr-CA" sz="1000" b="1" dirty="0">
                <a:solidFill>
                  <a:srgbClr val="D2363B"/>
                </a:solidFill>
                <a:cs typeface="Calibri" pitchFamily="34" charset="0"/>
              </a:rPr>
              <a:t>F</a:t>
            </a:r>
            <a:r>
              <a:rPr lang="fr-CA" sz="1000" b="1" spc="4" dirty="0">
                <a:solidFill>
                  <a:srgbClr val="D2363B"/>
                </a:solidFill>
                <a:cs typeface="Calibri" pitchFamily="34" charset="0"/>
              </a:rPr>
              <a:t>i</a:t>
            </a:r>
            <a:r>
              <a:rPr lang="fr-CA" sz="1000" b="1" dirty="0">
                <a:solidFill>
                  <a:srgbClr val="D2363B"/>
                </a:solidFill>
                <a:cs typeface="Calibri" pitchFamily="34" charset="0"/>
              </a:rPr>
              <a:t>gu</a:t>
            </a:r>
            <a:r>
              <a:rPr lang="fr-CA" sz="1000" b="1" spc="4" dirty="0">
                <a:solidFill>
                  <a:srgbClr val="D2363B"/>
                </a:solidFill>
                <a:cs typeface="Calibri" pitchFamily="34" charset="0"/>
              </a:rPr>
              <a:t>r</a:t>
            </a:r>
            <a:r>
              <a:rPr lang="fr-CA" sz="1000" b="1" dirty="0">
                <a:solidFill>
                  <a:srgbClr val="D2363B"/>
                </a:solidFill>
                <a:cs typeface="Calibri" pitchFamily="34" charset="0"/>
              </a:rPr>
              <a:t>e</a:t>
            </a:r>
            <a:r>
              <a:rPr lang="fr-CA" sz="1000" b="1" spc="47" dirty="0">
                <a:solidFill>
                  <a:srgbClr val="D2363B"/>
                </a:solidFill>
                <a:cs typeface="Calibri" pitchFamily="34" charset="0"/>
              </a:rPr>
              <a:t> </a:t>
            </a:r>
            <a:r>
              <a:rPr lang="fr-CA" sz="1000" b="1" spc="30" dirty="0">
                <a:solidFill>
                  <a:srgbClr val="D2363B"/>
                </a:solidFill>
                <a:cs typeface="Calibri" pitchFamily="34" charset="0"/>
              </a:rPr>
              <a:t>2</a:t>
            </a:r>
            <a:r>
              <a:rPr lang="fr-CA" sz="1000" b="1" dirty="0">
                <a:solidFill>
                  <a:srgbClr val="D2363B"/>
                </a:solidFill>
                <a:cs typeface="Calibri" pitchFamily="34" charset="0"/>
              </a:rPr>
              <a:t>.</a:t>
            </a:r>
            <a:r>
              <a:rPr lang="fr-CA" sz="1000" b="1" spc="16" dirty="0">
                <a:solidFill>
                  <a:srgbClr val="D2363B"/>
                </a:solidFill>
                <a:cs typeface="Calibri" pitchFamily="34" charset="0"/>
              </a:rPr>
              <a:t> </a:t>
            </a:r>
            <a:r>
              <a:rPr lang="fr-CA" sz="1000" b="1" spc="-4" dirty="0">
                <a:solidFill>
                  <a:srgbClr val="363435"/>
                </a:solidFill>
                <a:cs typeface="Calibri" pitchFamily="34" charset="0"/>
              </a:rPr>
              <a:t>Bénéfice accru d’une surveillance ECG prolongée pour la détection de la fibrillation auriculaire chez les patients souffrant d’AVC cryptogénique ou d’AIT</a:t>
            </a:r>
            <a:r>
              <a:rPr lang="fr-CA" sz="1000" b="1" dirty="0">
                <a:solidFill>
                  <a:srgbClr val="363435"/>
                </a:solidFill>
                <a:cs typeface="Calibri" pitchFamily="34" charset="0"/>
              </a:rPr>
              <a:t>.</a:t>
            </a:r>
            <a:endParaRPr lang="fr-CA" sz="1000" dirty="0">
              <a:cs typeface="Calibri" pitchFamily="34" charset="0"/>
            </a:endParaRPr>
          </a:p>
          <a:p>
            <a:pPr marL="79919" marR="57601">
              <a:spcBef>
                <a:spcPts val="294"/>
              </a:spcBef>
            </a:pPr>
            <a:r>
              <a:rPr lang="fr-CA" sz="1000" spc="4" dirty="0">
                <a:solidFill>
                  <a:srgbClr val="363435"/>
                </a:solidFill>
                <a:cs typeface="Calibri" pitchFamily="34" charset="0"/>
              </a:rPr>
              <a:t>La</a:t>
            </a:r>
            <a:r>
              <a:rPr lang="fr-CA" sz="1000" spc="-7" dirty="0">
                <a:solidFill>
                  <a:srgbClr val="363435"/>
                </a:solidFill>
                <a:cs typeface="Calibri" pitchFamily="34" charset="0"/>
              </a:rPr>
              <a:t> </a:t>
            </a:r>
            <a:r>
              <a:rPr lang="fr-CA" sz="1000" dirty="0">
                <a:solidFill>
                  <a:srgbClr val="363435"/>
                </a:solidFill>
                <a:cs typeface="Calibri" pitchFamily="34" charset="0"/>
              </a:rPr>
              <a:t>p</a:t>
            </a:r>
            <a:r>
              <a:rPr lang="fr-CA" sz="1000" spc="-4" dirty="0">
                <a:solidFill>
                  <a:srgbClr val="363435"/>
                </a:solidFill>
                <a:cs typeface="Calibri" pitchFamily="34" charset="0"/>
              </a:rPr>
              <a:t>r</a:t>
            </a:r>
            <a:r>
              <a:rPr lang="fr-CA" sz="1000" dirty="0">
                <a:solidFill>
                  <a:srgbClr val="363435"/>
                </a:solidFill>
                <a:cs typeface="Calibri" pitchFamily="34" charset="0"/>
              </a:rPr>
              <a:t>o</a:t>
            </a:r>
            <a:r>
              <a:rPr lang="fr-CA" sz="1000" spc="4" dirty="0">
                <a:solidFill>
                  <a:srgbClr val="363435"/>
                </a:solidFill>
                <a:cs typeface="Calibri" pitchFamily="34" charset="0"/>
              </a:rPr>
              <a:t>p</a:t>
            </a:r>
            <a:r>
              <a:rPr lang="fr-CA" sz="1000" dirty="0">
                <a:solidFill>
                  <a:srgbClr val="363435"/>
                </a:solidFill>
                <a:cs typeface="Calibri" pitchFamily="34" charset="0"/>
              </a:rPr>
              <a:t>o</a:t>
            </a:r>
            <a:r>
              <a:rPr lang="fr-CA" sz="1000" spc="30" dirty="0">
                <a:solidFill>
                  <a:srgbClr val="363435"/>
                </a:solidFill>
                <a:cs typeface="Calibri" pitchFamily="34" charset="0"/>
              </a:rPr>
              <a:t>r</a:t>
            </a:r>
            <a:r>
              <a:rPr lang="fr-CA" sz="1000" dirty="0">
                <a:solidFill>
                  <a:srgbClr val="363435"/>
                </a:solidFill>
                <a:cs typeface="Calibri" pitchFamily="34" charset="0"/>
              </a:rPr>
              <a:t>tion</a:t>
            </a:r>
            <a:r>
              <a:rPr lang="fr-CA" sz="1000" spc="187" dirty="0">
                <a:solidFill>
                  <a:srgbClr val="363435"/>
                </a:solidFill>
                <a:cs typeface="Calibri" pitchFamily="34" charset="0"/>
              </a:rPr>
              <a:t> de</a:t>
            </a:r>
            <a:r>
              <a:rPr lang="fr-CA" sz="1000" spc="-14" dirty="0">
                <a:solidFill>
                  <a:srgbClr val="363435"/>
                </a:solidFill>
                <a:cs typeface="Calibri" pitchFamily="34" charset="0"/>
              </a:rPr>
              <a:t> </a:t>
            </a:r>
            <a:r>
              <a:rPr lang="fr-CA" sz="1000" dirty="0">
                <a:solidFill>
                  <a:srgbClr val="363435"/>
                </a:solidFill>
                <a:cs typeface="Calibri" pitchFamily="34" charset="0"/>
              </a:rPr>
              <a:t>pati</a:t>
            </a:r>
            <a:r>
              <a:rPr lang="fr-CA" sz="1000" spc="4" dirty="0">
                <a:solidFill>
                  <a:srgbClr val="363435"/>
                </a:solidFill>
                <a:cs typeface="Calibri" pitchFamily="34" charset="0"/>
              </a:rPr>
              <a:t>e</a:t>
            </a:r>
            <a:r>
              <a:rPr lang="fr-CA" sz="1000" dirty="0">
                <a:solidFill>
                  <a:srgbClr val="363435"/>
                </a:solidFill>
                <a:cs typeface="Calibri" pitchFamily="34" charset="0"/>
              </a:rPr>
              <a:t>n</a:t>
            </a:r>
            <a:r>
              <a:rPr lang="fr-CA" sz="1000" spc="9" dirty="0">
                <a:solidFill>
                  <a:srgbClr val="363435"/>
                </a:solidFill>
                <a:cs typeface="Calibri" pitchFamily="34" charset="0"/>
              </a:rPr>
              <a:t>t</a:t>
            </a:r>
            <a:r>
              <a:rPr lang="fr-CA" sz="1000" dirty="0">
                <a:solidFill>
                  <a:srgbClr val="363435"/>
                </a:solidFill>
                <a:cs typeface="Calibri" pitchFamily="34" charset="0"/>
              </a:rPr>
              <a:t>s</a:t>
            </a:r>
            <a:r>
              <a:rPr lang="fr-CA" sz="1000" spc="188" dirty="0">
                <a:solidFill>
                  <a:srgbClr val="363435"/>
                </a:solidFill>
                <a:cs typeface="Calibri" pitchFamily="34" charset="0"/>
              </a:rPr>
              <a:t> chez qui une fibrillation auriculaire a été détectée a augmenté avec l’augmentation de la durée de la surveillance ECG</a:t>
            </a:r>
            <a:r>
              <a:rPr lang="fr-CA" sz="1000" dirty="0">
                <a:solidFill>
                  <a:srgbClr val="363435"/>
                </a:solidFill>
                <a:cs typeface="Calibri" pitchFamily="34" charset="0"/>
              </a:rPr>
              <a:t>. Les données reflètent le moment de la détection du premier épisode de fibrillation auriculaire : les données pour les 2 patients ne sont pas indiquées, car la date exacte de la détection de la fibrillation auriculaire n’était pas connue. Une fibrillation auriculaire a été détectée chez 6 des 277</a:t>
            </a:r>
            <a:r>
              <a:rPr lang="fr-CA" sz="1000" spc="7" dirty="0">
                <a:solidFill>
                  <a:srgbClr val="363435"/>
                </a:solidFill>
                <a:cs typeface="Calibri" pitchFamily="34" charset="0"/>
              </a:rPr>
              <a:t> </a:t>
            </a:r>
            <a:r>
              <a:rPr lang="fr-CA" sz="1000" spc="4" dirty="0">
                <a:solidFill>
                  <a:srgbClr val="363435"/>
                </a:solidFill>
                <a:cs typeface="Calibri" pitchFamily="34" charset="0"/>
              </a:rPr>
              <a:t>pati</a:t>
            </a:r>
            <a:r>
              <a:rPr lang="fr-CA" sz="1000" spc="9" dirty="0">
                <a:solidFill>
                  <a:srgbClr val="363435"/>
                </a:solidFill>
                <a:cs typeface="Calibri" pitchFamily="34" charset="0"/>
              </a:rPr>
              <a:t>en</a:t>
            </a:r>
            <a:r>
              <a:rPr lang="fr-CA" sz="1000" spc="15" dirty="0">
                <a:solidFill>
                  <a:srgbClr val="363435"/>
                </a:solidFill>
                <a:cs typeface="Calibri" pitchFamily="34" charset="0"/>
              </a:rPr>
              <a:t>t</a:t>
            </a:r>
            <a:r>
              <a:rPr lang="fr-CA" sz="1000" dirty="0">
                <a:solidFill>
                  <a:srgbClr val="363435"/>
                </a:solidFill>
                <a:cs typeface="Calibri" pitchFamily="34" charset="0"/>
              </a:rPr>
              <a:t>s</a:t>
            </a:r>
            <a:r>
              <a:rPr lang="fr-CA" sz="1000" spc="203" dirty="0">
                <a:solidFill>
                  <a:srgbClr val="363435"/>
                </a:solidFill>
                <a:cs typeface="Calibri" pitchFamily="34" charset="0"/>
              </a:rPr>
              <a:t> qui ont fait l’objet d’une surveillance de 30 jours; une fibrillation auriculaire a été détectée chez 21 patients au cours de la première semaine de surveillance, chez 33 patients au cours des 2 premières semaines de surveillance, chez 35 patients au cours des 3 premières semaines de surveillance et chez 42 patients après 4 semaines de surveillance (incluant 1 patient atteint de fibrillation auriculaire qui a été détectée le 34</a:t>
            </a:r>
            <a:r>
              <a:rPr lang="fr-CA" sz="1000" spc="203" baseline="30000" dirty="0">
                <a:solidFill>
                  <a:srgbClr val="363435"/>
                </a:solidFill>
                <a:cs typeface="Calibri" pitchFamily="34" charset="0"/>
              </a:rPr>
              <a:t>e</a:t>
            </a:r>
            <a:r>
              <a:rPr lang="fr-CA" sz="1000" spc="203" dirty="0">
                <a:solidFill>
                  <a:srgbClr val="363435"/>
                </a:solidFill>
                <a:cs typeface="Calibri" pitchFamily="34" charset="0"/>
              </a:rPr>
              <a:t> jour)</a:t>
            </a:r>
            <a:endParaRPr lang="fr-CA" sz="1000" dirty="0">
              <a:cs typeface="Calibri" pitchFamily="34" charset="0"/>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47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sz="1000" b="1" dirty="0"/>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fr-CA" altLang="fr-FR" sz="1000" dirty="0">
                <a:ea typeface="msgothic" charset="0"/>
                <a:cs typeface="msgothic" charset="0"/>
              </a:rPr>
              <a:t>Algorithme suggéré pour la détection de la fibrillation auriculaire (FA) subclinique chez les patients subissant des examens après un AVC ischémique embolique ou un accident ischémique transitoire.</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990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90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dirty="0"/>
              <a:t>Réponse correcte : 3. 12%</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8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altLang="en-US" sz="1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000" dirty="0"/>
              <a:t>Le risque annualisé d’AVC ou d’embolie systémique hors système nerveux central (SNC) était de 2,0 dans la FA paroxystique comparativement à 2,2 dans la FA soutenue (risque relatif 0.87, intervalle de confiance 95% [IC] 0,59 à 1,30, p = 0,496). Après ajustement pour les variables confusionnelles initiales, le risque relatif était de 0.94 (IC à 95% 0,63 à 1,40, p = 0,755)</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48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en-US" sz="800" b="0" dirty="0"/>
              <a:t>-</a:t>
            </a:r>
            <a:r>
              <a:rPr lang="fr-CA" altLang="en-US" sz="1000" b="0" dirty="0"/>
              <a:t>Souligne l’impact de « 2 points »  des antécédents d’AVC ou d’AIT  sur le score CHADS2</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85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000" dirty="0"/>
              <a:t>L’AVC cardio-embolique a des conséquences majeures = 20% de décès,, 60% de dépendance et seulement 20% d’indépendance avec ou sans déficit neurologique résiduel et limitations fonctionnelles. L’issue des hémorragies majeures sous anticoagulants est généralement meilleure. Par exemple, pour les hémorragies digestives majeures sous anticoagulants,  il y a  11% de décès et 89% de survie, et la vaste majorité des survivants demeurent indépendants</a:t>
            </a:r>
            <a:r>
              <a:rPr lang="fr-CA" sz="1000" baseline="0" dirty="0"/>
              <a:t>.</a:t>
            </a:r>
            <a:r>
              <a:rPr lang="fr-CA" sz="1000" dirty="0"/>
              <a:t> Il peut y avoir certaines limitations fonctionnelles parmi les survivants</a:t>
            </a:r>
            <a:r>
              <a:rPr lang="fr-CA" sz="1000" baseline="0" dirty="0"/>
              <a:t> </a:t>
            </a:r>
            <a:r>
              <a:rPr lang="fr-CA" sz="1000" dirty="0"/>
              <a:t>(p. ex., colectomie partielle...), mais elles sont plus rares après un AVC. L’hémorragie intracrânienne (HIC) est rare  mais dévastatrice</a:t>
            </a:r>
            <a:r>
              <a:rPr lang="fr-CA" sz="1000" baseline="0" dirty="0"/>
              <a:t>.</a:t>
            </a:r>
            <a:r>
              <a:rPr lang="fr-CA" sz="1000" dirty="0"/>
              <a:t> Les AOD diminuent en fait le taux d’HIC de</a:t>
            </a:r>
            <a:r>
              <a:rPr lang="fr-CA" sz="1000" baseline="0" dirty="0"/>
              <a:t> 30-70% comparativement à la warfarine</a:t>
            </a:r>
            <a:r>
              <a:rPr lang="fr-CA" sz="1000" dirty="0"/>
              <a:t>. Le poids de l’issue x la fréquence des AVC </a:t>
            </a:r>
            <a:r>
              <a:rPr lang="fr-CA" sz="1000" dirty="0" err="1"/>
              <a:t>cardiométaboliques</a:t>
            </a:r>
            <a:r>
              <a:rPr lang="fr-CA" sz="1000" dirty="0"/>
              <a:t> est généralement supérieur à celui pour les hémorragies majeures</a:t>
            </a:r>
            <a:r>
              <a:rPr lang="fr-CA" sz="1000" baseline="0" dirty="0"/>
              <a:t>. Le risque hémorragique doit </a:t>
            </a:r>
            <a:r>
              <a:rPr lang="fr-CA" sz="1000" dirty="0"/>
              <a:t>être élevé pour perdre le bénéfice de l’anticoagulation chez les patients atteints de FA.</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985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dirty="0"/>
              <a:t>Réponses 3, 5, 7 et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34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de la taille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endParaRPr lang="fr-CA" altLang="en-US" sz="3600" i="1" noProof="0" dirty="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eaLnBrk="1" hangingPunct="1"/>
            <a:r>
              <a:rPr lang="fr-CH" sz="1050" dirty="0"/>
              <a:t>La warfarine a été comparée aux médicaments suivants : dabigatran 110 </a:t>
            </a:r>
            <a:r>
              <a:rPr lang="fr-CH" sz="1050" dirty="0" err="1"/>
              <a:t>bid</a:t>
            </a:r>
            <a:r>
              <a:rPr lang="fr-CH" sz="1050" dirty="0"/>
              <a:t> : 9%; riva : 12%; </a:t>
            </a:r>
            <a:r>
              <a:rPr lang="fr-CH" sz="1050" dirty="0" err="1"/>
              <a:t>edoxa</a:t>
            </a:r>
            <a:r>
              <a:rPr lang="fr-CH" sz="1050" dirty="0"/>
              <a:t> : 13%; </a:t>
            </a:r>
            <a:r>
              <a:rPr lang="fr-CH" sz="1050" dirty="0" err="1"/>
              <a:t>apix</a:t>
            </a:r>
            <a:r>
              <a:rPr lang="fr-CH" sz="1050" dirty="0"/>
              <a:t> 21% et dabigatran 150 </a:t>
            </a:r>
            <a:r>
              <a:rPr lang="fr-CH" sz="1050" dirty="0" err="1"/>
              <a:t>bid</a:t>
            </a:r>
            <a:r>
              <a:rPr lang="fr-CH" sz="1050" dirty="0"/>
              <a:t> : 36% .</a:t>
            </a:r>
            <a:r>
              <a:rPr lang="fr-CH" sz="1050" baseline="0" dirty="0"/>
              <a:t> Cette diapositive résume/compare brièvement l’efficacité des anticoagulants oraux actuellement disponibles, tel que rapporté dans les études</a:t>
            </a:r>
            <a:r>
              <a:rPr lang="fr-CH" sz="1050" dirty="0"/>
              <a:t> ACTIVE-A, ACTIVE-W, RE-LY, ROCKET AF et ARISTOTLE.  L’AAS réduit le risque d’AVC de 22 %, comparativement à aucun traitement. L’étude ACTIVE-A a montré que l’association de l’AAS</a:t>
            </a:r>
            <a:r>
              <a:rPr lang="fr-CH" sz="1050" baseline="0" dirty="0"/>
              <a:t> et du</a:t>
            </a:r>
            <a:r>
              <a:rPr lang="fr-CH" sz="1050" dirty="0"/>
              <a:t> clopidogrel a réduit le risque d’AVC d’un taux additionnel de 28 % comparativement à l’AAS. Cependant, l’étude ACTIVE-W a montré que l’association</a:t>
            </a:r>
            <a:r>
              <a:rPr lang="fr-CH" sz="1050" baseline="0" dirty="0"/>
              <a:t> de l’AAS et du clopidogrel est inférieure à la warfarine, qui est connue pour réduire le risque d’AVC de</a:t>
            </a:r>
            <a:r>
              <a:rPr lang="fr-CH" sz="1050" dirty="0"/>
              <a:t> 64%, comparativement</a:t>
            </a:r>
            <a:r>
              <a:rPr lang="fr-CH" sz="1050" baseline="0" dirty="0"/>
              <a:t> à aucun traitement</a:t>
            </a:r>
            <a:r>
              <a:rPr lang="fr-CH" sz="1050" dirty="0"/>
              <a:t>.  Les</a:t>
            </a:r>
            <a:r>
              <a:rPr lang="fr-CH" sz="1050" baseline="0" dirty="0"/>
              <a:t> études</a:t>
            </a:r>
            <a:r>
              <a:rPr lang="fr-CH" sz="1050" dirty="0"/>
              <a:t> RE-LY, ROCKET AF et ARISTOTLE ont comparé le traitement actif au traitement</a:t>
            </a:r>
            <a:r>
              <a:rPr lang="fr-CH" sz="1050" baseline="0" dirty="0"/>
              <a:t> de référence, la warfarine</a:t>
            </a:r>
            <a:r>
              <a:rPr lang="fr-CH" sz="1050" dirty="0"/>
              <a:t>. Dans un ordre croissant d’efficacité : le dabigatran 110 mg po </a:t>
            </a:r>
            <a:r>
              <a:rPr lang="fr-CH" sz="1050" dirty="0" err="1"/>
              <a:t>bid</a:t>
            </a:r>
            <a:r>
              <a:rPr lang="fr-CH" sz="1050" dirty="0"/>
              <a:t> (RRR 8% comparativement à la warfarine, non statistiquement significatif), le </a:t>
            </a:r>
            <a:r>
              <a:rPr lang="fr-CH" sz="1050" dirty="0" err="1"/>
              <a:t>rivaroxaban</a:t>
            </a:r>
            <a:r>
              <a:rPr lang="fr-CH" sz="1050" dirty="0"/>
              <a:t> 20 mg po die (RRR 12% comparativement à la  warfarine, p=NS), l’</a:t>
            </a:r>
            <a:r>
              <a:rPr lang="fr-CH" sz="1050" dirty="0" err="1"/>
              <a:t>apixaban</a:t>
            </a:r>
            <a:r>
              <a:rPr lang="fr-CH" sz="1050" dirty="0"/>
              <a:t> 5 mg po </a:t>
            </a:r>
            <a:r>
              <a:rPr lang="fr-CH" sz="1050" dirty="0" err="1"/>
              <a:t>bid</a:t>
            </a:r>
            <a:r>
              <a:rPr lang="fr-CH" sz="1050" dirty="0"/>
              <a:t> (RRR 21% comparativement à la warfarine, p&lt;0,01) et le dabigatran 150 mg po </a:t>
            </a:r>
            <a:r>
              <a:rPr lang="fr-CH" sz="1050" dirty="0" err="1"/>
              <a:t>bid</a:t>
            </a:r>
            <a:r>
              <a:rPr lang="fr-CH" sz="1050" dirty="0"/>
              <a:t> (RRR 36% comparativement à la warfarine, p&lt;0,001).  On notera que dans ces quatre études, les anticoagulants étaient comparés à la warfarine, qui est connue pour réduire le risque d’AVC de 64 % comparativement à aucun traitement. Le bénéfice supplémentaire des AOD en terme absolu est donc assez modeste.</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edoxaban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edoxaban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nombre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Diapositive Indispensable résumant les  critères à pendre en considération pour ajuster la posologie des différents AOD actuellement disponibles au Canada par rapport à la dose plus élevée administrée par défaut au Canada</a:t>
            </a:r>
          </a:p>
          <a:p>
            <a:pPr marL="171450" indent="-171450">
              <a:buFont typeface="Arial"/>
              <a:buChar char="•"/>
            </a:pPr>
            <a:r>
              <a:rPr lang="fr-CA" sz="1000" dirty="0"/>
              <a:t>La </a:t>
            </a:r>
            <a:r>
              <a:rPr lang="fr-CA" sz="1000" dirty="0" err="1"/>
              <a:t>CrCl</a:t>
            </a:r>
            <a:r>
              <a:rPr lang="fr-CA" sz="1000" dirty="0"/>
              <a:t> est calculée en utilisant la formule de</a:t>
            </a:r>
            <a:r>
              <a:rPr lang="fr-CA" sz="1000" baseline="0" dirty="0"/>
              <a:t> </a:t>
            </a:r>
            <a:r>
              <a:rPr lang="fr-CA" sz="1000" baseline="0" dirty="0" err="1"/>
              <a:t>Cockgroft</a:t>
            </a:r>
            <a:r>
              <a:rPr lang="fr-CA" sz="1000" baseline="0" dirty="0"/>
              <a:t> Gault</a:t>
            </a:r>
            <a:endParaRPr lang="fr-CA"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fr-CA" sz="1000" noProof="0" dirty="0">
                <a:ea typeface="ヒラギノ角ゴ Pro W3"/>
                <a:cs typeface="ヒラギノ角ゴ Pro W3"/>
              </a:rPr>
              <a:t>*Critères </a:t>
            </a:r>
            <a:r>
              <a:rPr lang="fr-CA" sz="1000" b="1" noProof="0" dirty="0">
                <a:ea typeface="ヒラギノ角ゴ Pro W3"/>
                <a:cs typeface="ヒラギノ角ゴ Pro W3"/>
              </a:rPr>
              <a:t>ABC </a:t>
            </a:r>
            <a:r>
              <a:rPr lang="fr-CA" sz="1000" noProof="0" dirty="0">
                <a:ea typeface="ヒラギノ角ゴ Pro W3"/>
                <a:cs typeface="ヒラギノ角ゴ Pro W3"/>
              </a:rPr>
              <a:t>: réduction de la dose à 2,5 mg BID si au moins 2 des critères</a:t>
            </a:r>
            <a:r>
              <a:rPr lang="fr-CA" sz="1000" baseline="0" noProof="0" dirty="0">
                <a:ea typeface="ヒラギノ角ゴ Pro W3"/>
                <a:cs typeface="ヒラギノ角ゴ Pro W3"/>
              </a:rPr>
              <a:t> suivants sont satisfaits </a:t>
            </a:r>
            <a:r>
              <a:rPr lang="fr-CA" sz="1000" noProof="0" dirty="0">
                <a:ea typeface="ヒラギノ角ゴ Pro W3"/>
                <a:cs typeface="ヒラギノ角ゴ Pro W3"/>
              </a:rPr>
              <a:t>: </a:t>
            </a:r>
            <a:r>
              <a:rPr lang="fr-CA" sz="1000" b="0" noProof="0" dirty="0">
                <a:ea typeface="ヒラギノ角ゴ Pro W3"/>
                <a:cs typeface="ヒラギノ角ゴ Pro W3"/>
              </a:rPr>
              <a:t>Â</a:t>
            </a:r>
            <a:r>
              <a:rPr lang="fr-CA" sz="1000" noProof="0" dirty="0">
                <a:ea typeface="ヒラギノ角ゴ Pro W3"/>
                <a:cs typeface="ヒラギノ角ゴ Pro W3"/>
              </a:rPr>
              <a:t>ge ≥ 80 ans, poids corporel ≤ 60 kg, créatinine</a:t>
            </a:r>
            <a:r>
              <a:rPr lang="fr-CA" sz="1000" baseline="0" noProof="0" dirty="0">
                <a:ea typeface="ヒラギノ角ゴ Pro W3"/>
                <a:cs typeface="ヒラギノ角ゴ Pro W3"/>
              </a:rPr>
              <a:t> sérique</a:t>
            </a:r>
            <a:r>
              <a:rPr lang="fr-CA" sz="1000" noProof="0" dirty="0">
                <a:ea typeface="ヒラギノ角ゴ Pro W3"/>
                <a:cs typeface="ヒラギノ角ゴ Pro W3"/>
              </a:rPr>
              <a:t> ≥ 133 </a:t>
            </a:r>
            <a:r>
              <a:rPr lang="fr-CA" sz="1000" noProof="0" dirty="0" err="1">
                <a:ea typeface="ヒラギノ角ゴ Pro W3"/>
                <a:cs typeface="ヒラギノ角ゴ Pro W3"/>
              </a:rPr>
              <a:t>micromol</a:t>
            </a:r>
            <a:r>
              <a:rPr lang="fr-CA" sz="1000" noProof="0" dirty="0">
                <a:ea typeface="ヒラギノ角ゴ Pro W3"/>
                <a:cs typeface="ヒラギノ角ゴ Pro W3"/>
              </a:rPr>
              <a:t>/L (1,5 mg/dL)</a:t>
            </a:r>
          </a:p>
          <a:p>
            <a:pPr defTabSz="914400" fontAlgn="base">
              <a:spcBef>
                <a:spcPct val="0"/>
              </a:spcBef>
              <a:spcAft>
                <a:spcPct val="0"/>
              </a:spcAft>
              <a:defRPr/>
            </a:pPr>
            <a:r>
              <a:rPr lang="fr-CA" sz="1000" noProof="0" dirty="0">
                <a:ea typeface="ヒラギノ角ゴ Pro W3"/>
                <a:cs typeface="ヒラギノ角ゴ Pro W3"/>
              </a:rPr>
              <a:t>**Insuffisance rénale modérée : Utiliser avec prudence en particulier chez ceux recevant en concomitance d’autres médicaments qui augmentent</a:t>
            </a:r>
            <a:r>
              <a:rPr lang="fr-CA" sz="1000" baseline="0" noProof="0" dirty="0">
                <a:ea typeface="ヒラギノ角ゴ Pro W3"/>
                <a:cs typeface="ヒラギノ角ゴ Pro W3"/>
              </a:rPr>
              <a:t> les concentrations plasmatiques du </a:t>
            </a:r>
            <a:r>
              <a:rPr lang="fr-CA" sz="1000" baseline="0" noProof="0" dirty="0" err="1">
                <a:ea typeface="ヒラギノ角ゴ Pro W3"/>
                <a:cs typeface="ヒラギノ角ゴ Pro W3"/>
              </a:rPr>
              <a:t>rivaroxaban</a:t>
            </a:r>
            <a:r>
              <a:rPr lang="fr-CA" sz="1000" baseline="0" noProof="0" dirty="0">
                <a:ea typeface="ヒラギノ角ゴ Pro W3"/>
                <a:cs typeface="ヒラギノ角ゴ Pro W3"/>
              </a:rPr>
              <a:t> et prendre en considération le risque/avantage d’un traitement anticoagulant avant d’administrer le </a:t>
            </a:r>
            <a:r>
              <a:rPr lang="fr-CA" sz="1000" baseline="0" noProof="0" dirty="0" err="1">
                <a:ea typeface="ヒラギノ角ゴ Pro W3"/>
                <a:cs typeface="ヒラギノ角ゴ Pro W3"/>
              </a:rPr>
              <a:t>rivaroxaban</a:t>
            </a:r>
            <a:r>
              <a:rPr lang="fr-CA" sz="1000" baseline="0" noProof="0" dirty="0">
                <a:ea typeface="ヒラギノ角ゴ Pro W3"/>
                <a:cs typeface="ヒラギノ角ゴ Pro W3"/>
              </a:rPr>
              <a:t> à des patients atteints d’insuffisance rénale modérée dont la clairance de la créatinine </a:t>
            </a:r>
            <a:r>
              <a:rPr lang="fr-CA" sz="1000" dirty="0">
                <a:ea typeface="ヒラギノ角ゴ Pro W3"/>
                <a:cs typeface="ヒラギノ角ゴ Pro W3"/>
              </a:rPr>
              <a:t>correspond à</a:t>
            </a:r>
            <a:r>
              <a:rPr lang="fr-CA" sz="1000" baseline="0" noProof="0" dirty="0">
                <a:ea typeface="ヒラギノ角ゴ Pro W3"/>
                <a:cs typeface="ヒラギノ角ゴ Pro W3"/>
              </a:rPr>
              <a:t> la catégorie d’insuffisance rénale sévère</a:t>
            </a:r>
            <a:r>
              <a:rPr lang="fr-CA" sz="1000" noProof="0" dirty="0">
                <a:ea typeface="ヒラギノ角ゴ Pro W3"/>
                <a:cs typeface="ヒラギノ角ゴ Pro W3"/>
              </a:rPr>
              <a:t> (</a:t>
            </a:r>
            <a:r>
              <a:rPr lang="fr-CA" sz="1000" noProof="0" dirty="0" err="1">
                <a:ea typeface="ヒラギノ角ゴ Pro W3"/>
                <a:cs typeface="ヒラギノ角ゴ Pro W3"/>
              </a:rPr>
              <a:t>CrCl</a:t>
            </a:r>
            <a:r>
              <a:rPr lang="fr-CA" sz="1000" noProof="0" dirty="0">
                <a:ea typeface="ヒラギノ角ゴ Pro W3"/>
                <a:cs typeface="ヒラギノ角ゴ Pro W3"/>
              </a:rPr>
              <a:t> &lt; 30 </a:t>
            </a:r>
            <a:r>
              <a:rPr lang="fr-CA" sz="1000" noProof="0" dirty="0" err="1">
                <a:ea typeface="ヒラギノ角ゴ Pro W3"/>
                <a:cs typeface="ヒラギノ角ゴ Pro W3"/>
              </a:rPr>
              <a:t>mL</a:t>
            </a:r>
            <a:r>
              <a:rPr lang="fr-CA" sz="1000" noProof="0" dirty="0">
                <a:ea typeface="ヒラギノ角ゴ Pro W3"/>
                <a:cs typeface="ヒラギノ角ゴ Pro W3"/>
              </a:rPr>
              <a:t>/min), ou à ceux</a:t>
            </a:r>
            <a:r>
              <a:rPr lang="fr-CA" sz="1000" baseline="0" noProof="0" dirty="0">
                <a:ea typeface="ヒラギノ角ゴ Pro W3"/>
                <a:cs typeface="ヒラギノ角ゴ Pro W3"/>
              </a:rPr>
              <a:t> pouvant présenter une détérioration de la fonction rénale évoluant vers une insuffisance rénale sévère durant le traitement</a:t>
            </a:r>
            <a:r>
              <a:rPr lang="fr-CA" sz="1000" noProof="0" dirty="0">
                <a:ea typeface="ヒラギノ角ゴ Pro W3"/>
                <a:cs typeface="ヒラギノ角ゴ Pro W3"/>
              </a:rPr>
              <a:t>.</a:t>
            </a:r>
          </a:p>
          <a:p>
            <a:pPr defTabSz="914400" fontAlgn="base">
              <a:spcBef>
                <a:spcPct val="0"/>
              </a:spcBef>
              <a:spcAft>
                <a:spcPct val="0"/>
              </a:spcAft>
              <a:defRPr/>
            </a:pPr>
            <a:endParaRPr lang="fr-CA" sz="1000" noProof="0" dirty="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fr-CA" sz="1000" b="0" kern="0" noProof="0" dirty="0"/>
              <a:t>AOD, anticoagulant</a:t>
            </a:r>
            <a:r>
              <a:rPr lang="fr-CA" sz="1000" b="0" kern="0" baseline="0" noProof="0" dirty="0"/>
              <a:t> oral direct</a:t>
            </a:r>
            <a:r>
              <a:rPr lang="fr-CA" sz="1000" b="0" kern="0" noProof="0" dirty="0"/>
              <a:t>; FA, fibrillation</a:t>
            </a:r>
            <a:r>
              <a:rPr lang="fr-CA" sz="1000" b="0" kern="0" baseline="0" noProof="0" dirty="0"/>
              <a:t> auriculaire</a:t>
            </a:r>
            <a:r>
              <a:rPr lang="fr-CA" sz="1000" b="0" kern="0" noProof="0" dirty="0"/>
              <a:t>; </a:t>
            </a:r>
            <a:r>
              <a:rPr lang="fr-CA" sz="1000" b="0" kern="0" noProof="0" dirty="0" err="1"/>
              <a:t>CrCL</a:t>
            </a:r>
            <a:r>
              <a:rPr lang="fr-CA" sz="1000" b="0" kern="0" noProof="0" dirty="0"/>
              <a:t>, clairance de la créatinine estimée</a:t>
            </a:r>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915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73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BE" dirty="0"/>
              <a:t>Réponse correcte : 2 - Arrêter</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21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noProof="0" dirty="0">
                <a:ea typeface="ＭＳ Ｐゴシック" pitchFamily="34" charset="-128"/>
              </a:rPr>
              <a:t>Points clés :</a:t>
            </a:r>
          </a:p>
          <a:p>
            <a:endParaRPr lang="en-US" b="1" dirty="0">
              <a:ea typeface="ＭＳ Ｐゴシック" pitchFamily="34" charset="-128"/>
            </a:endParaRPr>
          </a:p>
          <a:p>
            <a:pPr marL="171450" indent="-171450">
              <a:buFont typeface="Arial"/>
              <a:buChar char="•"/>
            </a:pPr>
            <a:r>
              <a:rPr lang="fr-CA" altLang="en-US" b="0" noProof="0" dirty="0"/>
              <a:t>Jusqu’à 40% des patients recrutés dans les essais cliniques prospectifs</a:t>
            </a:r>
            <a:r>
              <a:rPr lang="fr-CA" altLang="en-US" b="0" baseline="0" noProof="0" dirty="0"/>
              <a:t> randomisés utilisant des AOD vs la warfarine ont été autorisés à recevoir </a:t>
            </a:r>
            <a:r>
              <a:rPr lang="fr-CA" altLang="en-US" dirty="0"/>
              <a:t>de l’AAS en </a:t>
            </a:r>
            <a:r>
              <a:rPr lang="fr-CA" altLang="en-US" b="0" baseline="0" noProof="0" dirty="0"/>
              <a:t>concomitance si l’investigateur jugeait que c’était cliniquement approprié</a:t>
            </a:r>
          </a:p>
          <a:p>
            <a:pPr marL="171450" indent="-171450">
              <a:buFont typeface="Arial"/>
              <a:buChar char="•"/>
            </a:pPr>
            <a:r>
              <a:rPr lang="fr-CA" altLang="en-US" b="0" noProof="0" dirty="0"/>
              <a:t>Cette diapositive montre l’impact de l’utilisation d’un AOD ou de</a:t>
            </a:r>
            <a:r>
              <a:rPr lang="fr-CA" altLang="en-US" b="0" baseline="0" noProof="0" dirty="0"/>
              <a:t> la warfarine en concomitance avec l’AAS sur le risque annualisé d’hémorragie majeure. Le risque était considérablement accru dans TOUS les cas, que de l’AAS soit ajouté à un AOD ou à la warfarine.  </a:t>
            </a:r>
          </a:p>
          <a:p>
            <a:pPr marL="171450" indent="-171450">
              <a:buFont typeface="Arial"/>
              <a:buChar char="•"/>
            </a:pPr>
            <a:r>
              <a:rPr lang="fr-CA" altLang="en-US" b="0" baseline="0" noProof="0" dirty="0"/>
              <a:t>L’innocuité relative d’un traitement par un AOD vs la warfarine a été cependant maintenue pour le dabigatran 110 mg </a:t>
            </a:r>
            <a:r>
              <a:rPr lang="fr-CA" altLang="en-US" b="0" baseline="0" noProof="0" dirty="0" err="1"/>
              <a:t>bid</a:t>
            </a:r>
            <a:r>
              <a:rPr lang="fr-CA" altLang="en-US" b="0" baseline="0" noProof="0" dirty="0"/>
              <a:t>, l’</a:t>
            </a:r>
            <a:r>
              <a:rPr lang="fr-CA" altLang="en-US" b="0" baseline="0" noProof="0" dirty="0" err="1"/>
              <a:t>apixaban</a:t>
            </a:r>
            <a:r>
              <a:rPr lang="fr-CA" altLang="en-US" b="0" baseline="0" noProof="0" dirty="0"/>
              <a:t> et l’</a:t>
            </a:r>
            <a:r>
              <a:rPr lang="fr-CA" altLang="en-US" b="0" baseline="0" noProof="0" dirty="0" err="1"/>
              <a:t>edoxaban</a:t>
            </a:r>
            <a:endParaRPr lang="fr-CA" altLang="en-US" b="0" noProof="0" dirty="0"/>
          </a:p>
          <a:p>
            <a:endParaRPr lang="en-US" alt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87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 des lignes directrices canadiennes sur la FA.</a:t>
            </a:r>
          </a:p>
          <a:p>
            <a:pPr marL="181229" indent="-181229">
              <a:spcBef>
                <a:spcPct val="0"/>
              </a:spcBef>
              <a:buFont typeface="Arial"/>
              <a:buChar char="•"/>
            </a:pPr>
            <a:r>
              <a:rPr lang="fr-CA" altLang="en-US" sz="3600" dirty="0">
                <a:ea typeface="ＭＳ Ｐゴシック"/>
                <a:cs typeface="ＭＳ Ｐゴシック"/>
              </a:rPr>
              <a:t>Deux points clés à souligner : le signe (*) indique qu’un AOD devrait être choisi de préférence à un AVK pour l’anticoagulation. La zone ombrée à droite souligne que tous les efforts doivent être faits pour choisir la posologie d’AOD appropriée sur la base de l’âge, de la taille et de la fonction rénale ainsi que pour minimiser le risque hémorragique en remédiant à tous les facteurs de risque hémorragique modifiables présents.</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 (la plupart des patients sont sous anticoagulants s’ils présentent un risque accru.)</a:t>
            </a:r>
          </a:p>
          <a:p>
            <a:pPr marL="181229" indent="-181229">
              <a:spcBef>
                <a:spcPct val="0"/>
              </a:spcBef>
              <a:buFont typeface="Arial"/>
              <a:buChar char="•"/>
            </a:pPr>
            <a:r>
              <a:rPr lang="fr-CA" altLang="en-US" sz="3600" i="1" dirty="0">
                <a:ea typeface="ＭＳ Ｐゴシック"/>
                <a:cs typeface="ＭＳ Ｐゴシック"/>
              </a:rPr>
              <a:t>Le Canada n’a pas adopté le système d’évaluation CHADSVASC pour déterminer l’admissibilité à l’anticoagulation dans la FA.  Le seuil annuel de risque d’AVC embolique est établi à 1,5 % et  on pense qu’un patient atteint de maladie vasculaire âgé de 64 ans ou moins et ayant un score  CHADS2 = 0 présente un risque annuel d’AVC inférieur à 1,5% sur la base de l’interprétation des grandes séries de données disponibles actuellement.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22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dirty="0"/>
              <a:t>La FA est une cause fréquente d’AVC</a:t>
            </a:r>
            <a:r>
              <a:rPr lang="fr-CA" sz="1200" dirty="0"/>
              <a:t> (quel</a:t>
            </a:r>
            <a:r>
              <a:rPr lang="fr-CA" dirty="0"/>
              <a:t> que soit son type</a:t>
            </a:r>
            <a:r>
              <a:rPr lang="fr-CA" sz="1200" dirty="0"/>
              <a:t>)</a:t>
            </a:r>
          </a:p>
          <a:p>
            <a:r>
              <a:rPr lang="fr-CA" sz="1200" dirty="0"/>
              <a:t>-La FA est une cause fréquente d’AVC idiopathique, </a:t>
            </a:r>
            <a:r>
              <a:rPr lang="fr-CA" dirty="0"/>
              <a:t>il est donc raisonnable d’effectuer des examens répétés</a:t>
            </a:r>
            <a:r>
              <a:rPr lang="fr-CA" sz="1200" dirty="0"/>
              <a:t> (Holters, surveillance en boucle) pour continuer à recherche</a:t>
            </a:r>
            <a:r>
              <a:rPr lang="fr-CA" dirty="0"/>
              <a:t>r la présence d’une FA</a:t>
            </a:r>
            <a:endParaRPr lang="fr-CA" sz="1200" dirty="0"/>
          </a:p>
          <a:p>
            <a:r>
              <a:rPr lang="fr-CA" sz="1200" dirty="0"/>
              <a:t>-</a:t>
            </a:r>
            <a:r>
              <a:rPr lang="fr-CA" dirty="0"/>
              <a:t>L’a</a:t>
            </a:r>
            <a:r>
              <a:rPr lang="fr-CA" sz="1200" dirty="0"/>
              <a:t>nticoagulation</a:t>
            </a:r>
            <a:r>
              <a:rPr lang="fr-CA" dirty="0"/>
              <a:t> pour la prévention secondaire de l’AVC est encore plus importante, étant donné que le risque d’AVC est plus important dans cette population</a:t>
            </a:r>
            <a:r>
              <a:rPr lang="fr-CA" sz="1200" dirty="0"/>
              <a:t> </a:t>
            </a:r>
          </a:p>
          <a:p>
            <a:r>
              <a:rPr lang="fr-CA" sz="1200" dirty="0"/>
              <a:t>-Che</a:t>
            </a:r>
            <a:r>
              <a:rPr lang="fr-CA" dirty="0"/>
              <a:t>z les</a:t>
            </a:r>
            <a:r>
              <a:rPr lang="fr-CA" sz="1200" dirty="0"/>
              <a:t> patients atteints de FA qui présentent une coronaropathie connue (sans SCA ou ICP récent),  </a:t>
            </a:r>
            <a:r>
              <a:rPr lang="fr-CA" dirty="0"/>
              <a:t>des AOD en monothérapie sont indiqués et l’AAS ne doit pas être utilisé.</a:t>
            </a:r>
            <a:endParaRPr lang="fr-CA" sz="1200" dirty="0"/>
          </a:p>
          <a:p>
            <a:endParaRPr lang="en-CA" b="1" dirty="0"/>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737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34</a:t>
            </a:fld>
            <a:endParaRPr lang="en-US"/>
          </a:p>
        </p:txBody>
      </p:sp>
    </p:spTree>
    <p:extLst>
      <p:ext uri="{BB962C8B-B14F-4D97-AF65-F5344CB8AC3E}">
        <p14:creationId xmlns:p14="http://schemas.microsoft.com/office/powerpoint/2010/main" val="2858487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AVC récidivants dans la population de l’étude </a:t>
            </a:r>
            <a:r>
              <a:rPr lang="fr-FR" dirty="0" err="1"/>
              <a:t>Navigate</a:t>
            </a:r>
            <a:r>
              <a:rPr lang="fr-FR" dirty="0"/>
              <a:t>-ESUS peuvent en fait ne pas avoir été d’origine embolique ou pourraient être dus à des causes emboliques hétérogènes</a:t>
            </a:r>
            <a:r>
              <a:rPr lang="fr-FR" baseline="0" dirty="0"/>
              <a:t> (p. ex., artérielles, cardiaques ou paradoxales via un</a:t>
            </a:r>
            <a:r>
              <a:rPr lang="fr-FR" dirty="0"/>
              <a:t> FOP) ne répondant pas à un traitement par un AOD</a:t>
            </a:r>
            <a:r>
              <a:rPr lang="fr-FR" baseline="0" dirty="0"/>
              <a:t>.</a:t>
            </a:r>
            <a:endParaRPr lang="fr-FR" dirty="0"/>
          </a:p>
          <a:p>
            <a:endParaRPr lang="fr-FR" b="1" dirty="0"/>
          </a:p>
          <a:p>
            <a:pPr defTabSz="483276">
              <a:defRPr/>
            </a:pPr>
            <a:endParaRPr lang="fr-FR" sz="1000" b="1" dirty="0">
              <a:ea typeface="Microsoft YaHei" pitchFamily="34" charset="-122"/>
            </a:endParaRPr>
          </a:p>
          <a:p>
            <a:pPr fontAlgn="base"/>
            <a:r>
              <a:rPr lang="fr-FR" sz="1200" b="0" i="0" kern="1200" dirty="0">
                <a:solidFill>
                  <a:schemeClr val="tx1"/>
                </a:solidFill>
                <a:effectLst/>
              </a:rPr>
              <a:t>Le critère d’efficacité principal qu’est l’AVC récidivant de tout type ou l’embolie systémique est survenu chez 172 patients dans le groupe recevant le </a:t>
            </a:r>
            <a:r>
              <a:rPr lang="fr-FR" sz="1200" b="0" i="0" kern="1200" dirty="0" err="1">
                <a:solidFill>
                  <a:schemeClr val="tx1"/>
                </a:solidFill>
                <a:effectLst/>
              </a:rPr>
              <a:t>rivaroxaban</a:t>
            </a:r>
            <a:r>
              <a:rPr lang="fr-FR" sz="1200" b="0" i="0" kern="1200" dirty="0">
                <a:solidFill>
                  <a:schemeClr val="tx1"/>
                </a:solidFill>
                <a:effectLst/>
              </a:rPr>
              <a:t> (taux annualisé, 5,1%) et chez 160 patients dans le groupe recevant l’aspirine (taux annualisé, 4,8%) (rapport de </a:t>
            </a:r>
            <a:r>
              <a:rPr lang="fr-FR" dirty="0"/>
              <a:t>risque</a:t>
            </a:r>
            <a:r>
              <a:rPr lang="fr-FR" sz="1200" b="0" i="0" kern="1200" dirty="0">
                <a:solidFill>
                  <a:schemeClr val="tx1"/>
                </a:solidFill>
                <a:effectLst/>
              </a:rPr>
              <a:t>, 1,07; intervalle de confiance [IC] à 95 %, 0,87 à 1,33; P=0,52). Cela représentait 332  (74%) événements sur les 450 événements prévus qui devraient avoir lieu pour que l’étude ait une puissance appropriée. Au total, 314 événements (95%) étaient des AVC ischémiques, 158 sont survenus dans le groupe recevant le </a:t>
            </a:r>
            <a:r>
              <a:rPr lang="fr-FR" sz="1200" b="0" i="0" kern="1200" dirty="0" err="1">
                <a:solidFill>
                  <a:schemeClr val="tx1"/>
                </a:solidFill>
                <a:effectLst/>
              </a:rPr>
              <a:t>rivaroxaban</a:t>
            </a:r>
            <a:r>
              <a:rPr lang="fr-FR" sz="1200" b="0" i="0" kern="1200" dirty="0">
                <a:solidFill>
                  <a:schemeClr val="tx1"/>
                </a:solidFill>
                <a:effectLst/>
              </a:rPr>
              <a:t> et 156 dans le groupe recevant l’aspirine (rapport de risque, 1,01; IC à 95%, 0,81 à 1,26); 15 événements (5%) consistaient en des AVC hémorragiques et 3 (1%) étaient des embolies  systémiques. Parmi les 314 AVC ischémiques récidivants, 36 (11%) étaient associés à des symptômes durant moins de 24 heures, mais également à </a:t>
            </a:r>
            <a:r>
              <a:rPr lang="fr-FR" dirty="0"/>
              <a:t>des signes d’infarctus cérébral </a:t>
            </a:r>
            <a:r>
              <a:rPr lang="fr-FR" sz="1200" b="0" i="0" kern="1200" dirty="0">
                <a:solidFill>
                  <a:schemeClr val="tx1"/>
                </a:solidFill>
                <a:effectLst/>
              </a:rPr>
              <a:t>sur les clichés de neuro-imagerie et 5 (2%) pouvaient être classifiés comme ischémiques ou hémorragiques, </a:t>
            </a:r>
            <a:r>
              <a:rPr lang="fr-FR" dirty="0"/>
              <a:t>car des examens d’imagerie cérébrale n’avaient pas été effectués</a:t>
            </a:r>
            <a:r>
              <a:rPr lang="fr-FR" sz="1200" b="0" i="0" kern="1200" dirty="0">
                <a:solidFill>
                  <a:schemeClr val="tx1"/>
                </a:solidFill>
                <a:effectLst/>
              </a:rPr>
              <a:t>. On a noté 13 AVC hémorragiques dans le groupe recevant le </a:t>
            </a:r>
            <a:r>
              <a:rPr lang="fr-FR" sz="1200" b="0" i="0" kern="1200" dirty="0" err="1">
                <a:solidFill>
                  <a:schemeClr val="tx1"/>
                </a:solidFill>
                <a:effectLst/>
              </a:rPr>
              <a:t>rivaroxaban</a:t>
            </a:r>
            <a:r>
              <a:rPr lang="fr-FR" sz="1200" b="0" i="0" kern="1200" dirty="0">
                <a:solidFill>
                  <a:schemeClr val="tx1"/>
                </a:solidFill>
                <a:effectLst/>
              </a:rPr>
              <a:t> </a:t>
            </a:r>
            <a:r>
              <a:rPr lang="fr-FR" dirty="0"/>
              <a:t>comparativement à 2 dans le groupe recevant l’aspirine</a:t>
            </a:r>
            <a:r>
              <a:rPr lang="fr-FR" sz="1200" b="0" i="0" kern="1200" dirty="0">
                <a:solidFill>
                  <a:schemeClr val="tx1"/>
                </a:solidFill>
                <a:effectLst/>
              </a:rPr>
              <a:t>. La gravité des AVC ischémiques récidivants tel qu’indiqué par le score de Rankin modifié à la sortie de l’hôpital était similaire dans les deux groupes de traitement</a:t>
            </a:r>
          </a:p>
          <a:p>
            <a:pPr fontAlgn="base"/>
            <a:endParaRPr lang="fr-FR" sz="1200" b="0" i="0" kern="1200" dirty="0">
              <a:solidFill>
                <a:schemeClr val="tx1"/>
              </a:solidFill>
              <a:effectLst/>
            </a:endParaRPr>
          </a:p>
          <a:p>
            <a:pPr marL="171450" indent="-171450">
              <a:buFont typeface="Arial"/>
              <a:buChar char="•"/>
            </a:pPr>
            <a:r>
              <a:rPr lang="fr-FR" sz="1000" dirty="0"/>
              <a:t>Taux élevé d’AVC/d’ES de</a:t>
            </a:r>
            <a:r>
              <a:rPr lang="fr-FR" sz="1000" baseline="0" dirty="0"/>
              <a:t> 5%/</a:t>
            </a:r>
            <a:r>
              <a:rPr lang="fr-FR" sz="1000" dirty="0"/>
              <a:t>année et taux d’AVC ischémique de</a:t>
            </a:r>
            <a:r>
              <a:rPr lang="fr-FR" sz="1000" baseline="0" dirty="0"/>
              <a:t> 4,7%/</a:t>
            </a:r>
            <a:r>
              <a:rPr lang="fr-FR" sz="1000" dirty="0"/>
              <a:t>année</a:t>
            </a:r>
            <a:r>
              <a:rPr lang="fr-FR" sz="1000" baseline="0" dirty="0"/>
              <a:t> (égal dans les deux groupes).</a:t>
            </a:r>
          </a:p>
          <a:p>
            <a:pPr marL="171450" indent="-171450">
              <a:buFont typeface="Arial"/>
              <a:buChar char="•"/>
            </a:pPr>
            <a:r>
              <a:rPr lang="fr-FR" sz="1000" baseline="0" dirty="0"/>
              <a:t>Le </a:t>
            </a:r>
            <a:r>
              <a:rPr lang="fr-FR" sz="1000" baseline="0" dirty="0" err="1"/>
              <a:t>rivaroxaban</a:t>
            </a:r>
            <a:r>
              <a:rPr lang="fr-FR" sz="1000" baseline="0" dirty="0"/>
              <a:t> 15 mg n’a pas permis de réduire ces</a:t>
            </a:r>
            <a:r>
              <a:rPr lang="fr-FR" sz="1000" dirty="0"/>
              <a:t> </a:t>
            </a:r>
            <a:r>
              <a:rPr lang="fr-FR" sz="1000" baseline="0" dirty="0"/>
              <a:t>taux d’événements vs l’AAS 100 mg, ce qui suggère que la  </a:t>
            </a:r>
            <a:r>
              <a:rPr lang="fr-FR" sz="1000" dirty="0"/>
              <a:t>FAP sous-diagnostiquée n’était pas une cause majeure des AVC récidivants dans cette</a:t>
            </a:r>
            <a:r>
              <a:rPr lang="fr-FR" sz="1000" baseline="0" dirty="0"/>
              <a:t> population. </a:t>
            </a:r>
          </a:p>
          <a:p>
            <a:pPr marL="171450" indent="-171450">
              <a:buFont typeface="Arial"/>
              <a:buChar char="•"/>
            </a:pPr>
            <a:r>
              <a:rPr lang="fr-FR" sz="1000" baseline="0" dirty="0"/>
              <a:t>Dans l’étude AVEROES, l’</a:t>
            </a:r>
            <a:r>
              <a:rPr lang="fr-FR" sz="1000" baseline="0" dirty="0" err="1"/>
              <a:t>apixaban</a:t>
            </a:r>
            <a:r>
              <a:rPr lang="fr-FR" sz="1000" baseline="0" dirty="0"/>
              <a:t> 5 mg </a:t>
            </a:r>
            <a:r>
              <a:rPr lang="fr-FR" sz="1000" baseline="0" dirty="0" err="1"/>
              <a:t>bid</a:t>
            </a:r>
            <a:r>
              <a:rPr lang="fr-FR" sz="1000" baseline="0" dirty="0"/>
              <a:t> (dose réduite à 2,5 mg </a:t>
            </a:r>
            <a:r>
              <a:rPr lang="fr-FR" sz="1000" baseline="0" dirty="0" err="1"/>
              <a:t>bid</a:t>
            </a:r>
            <a:r>
              <a:rPr lang="fr-FR" sz="1000" baseline="0" dirty="0"/>
              <a:t> lorsque  2 des 3 critères “ABC” sont satisfaits a permis de réduire très efficacement les</a:t>
            </a:r>
            <a:r>
              <a:rPr lang="fr-FR" sz="1000" dirty="0"/>
              <a:t> </a:t>
            </a:r>
            <a:r>
              <a:rPr lang="fr-FR" sz="1000" baseline="0" dirty="0"/>
              <a:t>taux d’AVC/ES. Cependant, les patients</a:t>
            </a:r>
            <a:r>
              <a:rPr lang="fr-FR" sz="1000" dirty="0"/>
              <a:t> de l’étude</a:t>
            </a:r>
            <a:r>
              <a:rPr lang="fr-FR" sz="1000" baseline="0" dirty="0"/>
              <a:t> AVEROES étaient atteints de FA </a:t>
            </a:r>
            <a:r>
              <a:rPr lang="fr-FR" sz="1000" dirty="0"/>
              <a:t>documentée</a:t>
            </a:r>
            <a:r>
              <a:rPr lang="fr-FR" sz="1000" baseline="0" dirty="0"/>
              <a:t>.</a:t>
            </a:r>
            <a:endParaRPr lang="fr-FR" sz="1000" dirty="0"/>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0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CH" dirty="0"/>
              <a:t>Les AVC emboliques d’origine indéterminée</a:t>
            </a:r>
            <a:r>
              <a:rPr lang="fr-CH" baseline="0" dirty="0"/>
              <a:t> (ESUS)</a:t>
            </a:r>
            <a:r>
              <a:rPr lang="fr-CH" dirty="0"/>
              <a:t> sont également appelés « AVC cryptogéniques » et représentent environ 20 % de tous les AVC ischémiques.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CH" dirty="0"/>
              <a:t>RE-SPECT-ESUS (BI) : Dabigatran </a:t>
            </a:r>
            <a:r>
              <a:rPr lang="fr-CH" dirty="0" err="1"/>
              <a:t>etexilate</a:t>
            </a:r>
            <a:r>
              <a:rPr lang="fr-CH" dirty="0"/>
              <a:t> pour la prévention secondaire des AVC chez les patients atteints d’AVC embolique d’origine indéterminée.</a:t>
            </a:r>
            <a:br>
              <a:rPr lang="fr-CH" dirty="0"/>
            </a:br>
            <a:r>
              <a:rPr lang="fr-CH" dirty="0"/>
              <a:t>(Résultats préliminaires présentés au Congrès mondial sur l’AVC à Montréal – Octobre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CH" dirty="0"/>
              <a:t>Temps médian de l’AVC index à la répartition aléatoire de 45 jours</a:t>
            </a:r>
          </a:p>
          <a:p>
            <a:endParaRPr lang="fr-CH" b="1" dirty="0"/>
          </a:p>
          <a:p>
            <a:pPr defTabSz="483276">
              <a:defRPr/>
            </a:pPr>
            <a:endParaRPr lang="fr-CH" sz="1000" b="1" dirty="0">
              <a:ea typeface="Microsoft YaHei" pitchFamily="34" charset="-122"/>
            </a:endParaRPr>
          </a:p>
          <a:p>
            <a:r>
              <a:rPr lang="fr-CH" sz="1200" b="0" i="0" kern="1200" dirty="0">
                <a:solidFill>
                  <a:schemeClr val="tx1"/>
                </a:solidFill>
                <a:effectLst/>
              </a:rPr>
              <a:t>L’étude ESUS appelée </a:t>
            </a:r>
            <a:r>
              <a:rPr lang="fr-CH" sz="1200" b="0" i="0" u="none" strike="noStrike" kern="1200" dirty="0">
                <a:solidFill>
                  <a:schemeClr val="tx1"/>
                </a:solidFill>
                <a:effectLst/>
                <a:hlinkClick r:id="rId3"/>
              </a:rPr>
              <a:t>RE-SPECT ESUS</a:t>
            </a:r>
            <a:r>
              <a:rPr lang="fr-CH" sz="1200" b="0" i="0" u="none" strike="noStrike" kern="1200" dirty="0">
                <a:solidFill>
                  <a:schemeClr val="tx1"/>
                </a:solidFill>
                <a:effectLst/>
              </a:rPr>
              <a:t>, comprenant 5390 patients, était conçue pour évaluer si le </a:t>
            </a:r>
            <a:r>
              <a:rPr lang="fr-CH" sz="1200" b="0" i="0" kern="1200" dirty="0">
                <a:solidFill>
                  <a:schemeClr val="tx1"/>
                </a:solidFill>
                <a:effectLst/>
              </a:rPr>
              <a:t>dabigatran est supérieur à l’aspirine 100 mg par jour pour la prévention des AVC récidivants. La plupart des patients dans le groupe dabigatran ont reçu 150 mg deux fois par jour, mais les patients âgés de 75 ans et plus atteints d’insuffisance rénale modérée ont reçu la dose moins élevée de 110 mg.</a:t>
            </a:r>
          </a:p>
          <a:p>
            <a:r>
              <a:rPr lang="fr-CH" sz="1200" b="0" i="0" kern="1200" dirty="0">
                <a:solidFill>
                  <a:schemeClr val="tx1"/>
                </a:solidFill>
                <a:effectLst/>
              </a:rPr>
              <a:t>Un suivi moyen de 19 mois révèle que le taux d’AVC récidivant (critère principal) était de 4,1% par année avec le dabigatran et de 4,8% par année avec l’aspirine, une différence non significative (HR 0,85; P = 0,1). Van </a:t>
            </a:r>
            <a:r>
              <a:rPr lang="fr-CH" sz="1200" b="0" i="0" kern="1200" dirty="0" err="1">
                <a:solidFill>
                  <a:schemeClr val="tx1"/>
                </a:solidFill>
                <a:effectLst/>
              </a:rPr>
              <a:t>Ryn</a:t>
            </a:r>
            <a:r>
              <a:rPr lang="fr-CH" sz="1200" b="0" i="0" kern="1200" dirty="0">
                <a:solidFill>
                  <a:schemeClr val="tx1"/>
                </a:solidFill>
                <a:effectLst/>
              </a:rPr>
              <a:t> a indiqué que les courbes Kaplan-Meier montrent une séparation accrue entre les groupes en faveur du dabigatran à mesure que le suivi progressait.</a:t>
            </a:r>
          </a:p>
          <a:p>
            <a:r>
              <a:rPr lang="fr-CH" sz="1200" b="0" i="0" kern="1200" dirty="0">
                <a:solidFill>
                  <a:schemeClr val="tx1"/>
                </a:solidFill>
                <a:effectLst/>
              </a:rPr>
              <a:t>Le taux d’hémorragie majeure était similaire dans les deux groupes —1,7% par année avec le dabigatran et 1,4% par année avec l’aspirine, a indiqué van </a:t>
            </a:r>
            <a:r>
              <a:rPr lang="fr-CH" sz="1200" b="0" i="0" kern="1200" dirty="0" err="1">
                <a:solidFill>
                  <a:schemeClr val="tx1"/>
                </a:solidFill>
                <a:effectLst/>
              </a:rPr>
              <a:t>Ryn</a:t>
            </a:r>
            <a:r>
              <a:rPr lang="fr-CH" sz="1200" b="0" i="0" kern="1200" dirty="0">
                <a:solidFill>
                  <a:schemeClr val="tx1"/>
                </a:solidFill>
                <a:effectLst/>
              </a:rPr>
              <a:t>. On a noté trois cas d’hémorragie fatale—toutes dans le groupe recevant l’aspirine—durant l’étude.</a:t>
            </a:r>
          </a:p>
          <a:p>
            <a:r>
              <a:rPr lang="fr-CH" sz="1200" b="0" i="0" kern="1200" dirty="0">
                <a:solidFill>
                  <a:schemeClr val="tx1"/>
                </a:solidFill>
                <a:effectLst/>
              </a:rPr>
              <a:t>L’étude « fournit des informations sur le concept de l’</a:t>
            </a:r>
            <a:r>
              <a:rPr lang="fr-CH" dirty="0"/>
              <a:t>AVC embolique d’origine indéterminée »</a:t>
            </a:r>
            <a:r>
              <a:rPr lang="fr-CH" sz="1200" b="0" i="0" kern="1200" dirty="0">
                <a:solidFill>
                  <a:schemeClr val="tx1"/>
                </a:solidFill>
                <a:effectLst/>
              </a:rPr>
              <a:t> précise van </a:t>
            </a:r>
            <a:r>
              <a:rPr lang="fr-CH" sz="1200" b="0" i="0" kern="1200" dirty="0" err="1">
                <a:solidFill>
                  <a:schemeClr val="tx1"/>
                </a:solidFill>
                <a:effectLst/>
              </a:rPr>
              <a:t>Ryn</a:t>
            </a:r>
            <a:r>
              <a:rPr lang="fr-CH" sz="1200" b="0" i="0" kern="1200" dirty="0">
                <a:solidFill>
                  <a:schemeClr val="tx1"/>
                </a:solidFill>
                <a:effectLst/>
              </a:rPr>
              <a:t>. « Je ne pense pas qu’on pourrait dire que le dabigatran a été un échec thérapeutique. Il y avait des signes d’amélioration et je pense qu’actuellement, </a:t>
            </a:r>
            <a:r>
              <a:rPr lang="fr-CH" dirty="0"/>
              <a:t>ce domaine suscite un grand intérêt et l’on cherche à comprendre quels patients pourraient obtenir un bénéfice de ces études et à éclaircir potentiellement le concept de l’AVC embolique d’origine indéterminée et à identifier peut-être de meilleurs traitements pour ces patients</a:t>
            </a:r>
            <a:r>
              <a:rPr lang="fr-CH" sz="1200" b="0" i="0" kern="1200" dirty="0">
                <a:solidFill>
                  <a:schemeClr val="tx1"/>
                </a:solidFill>
                <a:effectLst/>
              </a:rPr>
              <a:t>. »</a:t>
            </a:r>
          </a:p>
          <a:p>
            <a:r>
              <a:rPr lang="fr-CH" sz="1200" b="0" i="0" kern="1200" dirty="0">
                <a:effectLst/>
              </a:rPr>
              <a:t>Un autre anticoagulant oral direct (AOD), le </a:t>
            </a:r>
            <a:r>
              <a:rPr lang="fr-CH" sz="1200" b="0" i="0" kern="1200" dirty="0" err="1">
                <a:effectLst/>
              </a:rPr>
              <a:t>rivaroxaban</a:t>
            </a:r>
            <a:r>
              <a:rPr lang="fr-CH" sz="1200" b="0" i="0" kern="1200" dirty="0">
                <a:effectLst/>
              </a:rPr>
              <a:t> (Xarelto; Bayer/Janssen), n</a:t>
            </a:r>
            <a:r>
              <a:rPr lang="fr-CH" sz="1200" b="0" i="0" kern="1200" dirty="0">
                <a:effectLst/>
                <a:hlinkClick r:id="rId4"/>
              </a:rPr>
              <a:t>’a pas pu </a:t>
            </a:r>
            <a:r>
              <a:rPr lang="fr-CH" dirty="0">
                <a:hlinkClick r:id="rId4"/>
              </a:rPr>
              <a:t>non plus montrer un bénéfice dans une population de patients atteints d’AVC embolique d’origine indéterminée</a:t>
            </a:r>
            <a:r>
              <a:rPr lang="fr-CH" sz="1200" b="0" i="0" kern="1200" dirty="0">
                <a:effectLst/>
              </a:rPr>
              <a:t>. Lorsqu’on lui a demandé s’il était encore possible que les AOD puissent se révéler utiles dans ce groupe de patients, Van </a:t>
            </a:r>
            <a:r>
              <a:rPr lang="fr-CH" sz="1200" b="0" i="0" kern="1200" dirty="0" err="1">
                <a:effectLst/>
              </a:rPr>
              <a:t>Ryn</a:t>
            </a:r>
            <a:r>
              <a:rPr lang="fr-CH" sz="1200" b="0" i="0" kern="1200" dirty="0">
                <a:effectLst/>
              </a:rPr>
              <a:t> a répondu qu’il était trop tôt pour se prononcer.</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0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32898" indent="-232898" defTabSz="931585">
              <a:defRPr/>
            </a:pPr>
            <a:endParaRPr lang="en-US" sz="1000" b="1" dirty="0"/>
          </a:p>
          <a:p>
            <a:r>
              <a:rPr lang="fr-FR" b="1" dirty="0"/>
              <a:t>Résumé</a:t>
            </a:r>
            <a:endParaRPr lang="fr-FR" sz="1200" b="1" i="0" kern="1200" dirty="0">
              <a:solidFill>
                <a:schemeClr val="tx1"/>
              </a:solidFill>
              <a:effectLst/>
            </a:endParaRPr>
          </a:p>
          <a:p>
            <a:r>
              <a:rPr lang="fr-FR" sz="1200" b="1" i="0" kern="1200" cap="all" dirty="0">
                <a:solidFill>
                  <a:schemeClr val="tx1"/>
                </a:solidFill>
                <a:effectLst/>
              </a:rPr>
              <a:t>RENSEIGNEMENTS GÉNÉRAUX :</a:t>
            </a:r>
          </a:p>
          <a:p>
            <a:r>
              <a:rPr lang="fr-FR" sz="1200" b="0" i="0" kern="1200" dirty="0">
                <a:solidFill>
                  <a:schemeClr val="tx1"/>
                </a:solidFill>
                <a:effectLst/>
              </a:rPr>
              <a:t>Les anticoagulants oraux non </a:t>
            </a:r>
            <a:r>
              <a:rPr lang="fr-FR" sz="1200" b="0" i="0" kern="1200" dirty="0" err="1">
                <a:solidFill>
                  <a:schemeClr val="tx1"/>
                </a:solidFill>
                <a:effectLst/>
              </a:rPr>
              <a:t>anti-vitamine</a:t>
            </a:r>
            <a:r>
              <a:rPr lang="fr-FR" sz="1200" b="0" i="0" kern="1200" dirty="0">
                <a:solidFill>
                  <a:schemeClr val="tx1"/>
                </a:solidFill>
                <a:effectLst/>
              </a:rPr>
              <a:t> K d’action directe (AOD) sont </a:t>
            </a:r>
            <a:r>
              <a:rPr lang="fr-FR" dirty="0"/>
              <a:t>indiqués pour la prévention des AVC dans la fibrillation auriculaire (FA), mais nécessitent des doses moins élevées chez certains patients</a:t>
            </a:r>
            <a:r>
              <a:rPr lang="fr-FR" sz="1200" b="0" i="0" kern="1200" dirty="0">
                <a:solidFill>
                  <a:schemeClr val="tx1"/>
                </a:solidFill>
                <a:effectLst/>
              </a:rPr>
              <a:t>. Nous avons cherché à décrire la fréquence du médicament, son caractère approprié (selon l’étiquetage de la Food and Drug Administration américaine) et l’issue des patients </a:t>
            </a:r>
            <a:r>
              <a:rPr lang="fr-FR" dirty="0"/>
              <a:t>qui avaient reçu des doses réduites d’AOD dans des pratiques communautaires</a:t>
            </a:r>
            <a:r>
              <a:rPr lang="fr-FR" sz="1200" b="0" i="0" kern="1200" dirty="0">
                <a:solidFill>
                  <a:schemeClr val="tx1"/>
                </a:solidFill>
                <a:effectLst/>
              </a:rPr>
              <a:t>.</a:t>
            </a:r>
          </a:p>
          <a:p>
            <a:r>
              <a:rPr lang="fr-FR" sz="1200" b="1" i="0" kern="1200" cap="all" dirty="0">
                <a:solidFill>
                  <a:schemeClr val="tx1"/>
                </a:solidFill>
                <a:effectLst/>
              </a:rPr>
              <a:t>MÉTHODES ET RÉSULTATS :</a:t>
            </a:r>
          </a:p>
          <a:p>
            <a:r>
              <a:rPr lang="fr-FR" sz="1200" b="0" i="0" kern="1200" dirty="0">
                <a:solidFill>
                  <a:schemeClr val="tx1"/>
                </a:solidFill>
                <a:effectLst/>
              </a:rPr>
              <a:t>Nous avons analysé </a:t>
            </a:r>
            <a:r>
              <a:rPr lang="fr-FR" dirty="0"/>
              <a:t>les données du registre</a:t>
            </a:r>
            <a:r>
              <a:rPr lang="fr-FR" sz="1200" b="0" i="0" kern="1200" dirty="0">
                <a:solidFill>
                  <a:schemeClr val="tx1"/>
                </a:solidFill>
                <a:effectLst/>
              </a:rPr>
              <a:t> ORBIT-AF II (</a:t>
            </a:r>
            <a:r>
              <a:rPr lang="fr-FR" sz="1200" b="0" i="1" kern="1200" dirty="0">
                <a:solidFill>
                  <a:schemeClr val="tx1"/>
                </a:solidFill>
                <a:effectLst/>
              </a:rPr>
              <a:t>The </a:t>
            </a:r>
            <a:r>
              <a:rPr lang="fr-FR" sz="1200" b="0" i="1" kern="1200" dirty="0" err="1">
                <a:solidFill>
                  <a:schemeClr val="tx1"/>
                </a:solidFill>
                <a:effectLst/>
              </a:rPr>
              <a:t>Outcomes</a:t>
            </a:r>
            <a:r>
              <a:rPr lang="fr-FR" sz="1200" b="0" i="1" kern="1200" dirty="0">
                <a:solidFill>
                  <a:schemeClr val="tx1"/>
                </a:solidFill>
                <a:effectLst/>
              </a:rPr>
              <a:t> </a:t>
            </a:r>
            <a:r>
              <a:rPr lang="fr-FR" sz="1200" b="0" i="1" kern="1200" dirty="0" err="1">
                <a:solidFill>
                  <a:schemeClr val="tx1"/>
                </a:solidFill>
                <a:effectLst/>
              </a:rPr>
              <a:t>Registry</a:t>
            </a:r>
            <a:r>
              <a:rPr lang="fr-FR" sz="1200" b="0" i="1" kern="1200" dirty="0">
                <a:solidFill>
                  <a:schemeClr val="tx1"/>
                </a:solidFill>
                <a:effectLst/>
              </a:rPr>
              <a:t> for </a:t>
            </a:r>
            <a:r>
              <a:rPr lang="fr-FR" sz="1200" b="0" i="1" kern="1200" dirty="0" err="1">
                <a:solidFill>
                  <a:schemeClr val="tx1"/>
                </a:solidFill>
                <a:effectLst/>
              </a:rPr>
              <a:t>Better</a:t>
            </a:r>
            <a:r>
              <a:rPr lang="fr-FR" sz="1200" b="0" i="1" kern="1200" dirty="0">
                <a:solidFill>
                  <a:schemeClr val="tx1"/>
                </a:solidFill>
                <a:effectLst/>
              </a:rPr>
              <a:t> </a:t>
            </a:r>
            <a:r>
              <a:rPr lang="fr-FR" sz="1200" b="0" i="1" kern="1200" dirty="0" err="1">
                <a:solidFill>
                  <a:schemeClr val="tx1"/>
                </a:solidFill>
                <a:effectLst/>
              </a:rPr>
              <a:t>Informed</a:t>
            </a:r>
            <a:r>
              <a:rPr lang="fr-FR" sz="1200" b="0" i="1" kern="1200" dirty="0">
                <a:solidFill>
                  <a:schemeClr val="tx1"/>
                </a:solidFill>
                <a:effectLst/>
              </a:rPr>
              <a:t> </a:t>
            </a:r>
            <a:r>
              <a:rPr lang="fr-FR" sz="1200" b="0" i="1" kern="1200" dirty="0" err="1">
                <a:solidFill>
                  <a:schemeClr val="tx1"/>
                </a:solidFill>
                <a:effectLst/>
              </a:rPr>
              <a:t>Treatment</a:t>
            </a:r>
            <a:r>
              <a:rPr lang="fr-FR" sz="1200" b="0" i="1" kern="1200" dirty="0">
                <a:solidFill>
                  <a:schemeClr val="tx1"/>
                </a:solidFill>
                <a:effectLst/>
              </a:rPr>
              <a:t> of Atrial Fibrillation II</a:t>
            </a:r>
            <a:r>
              <a:rPr lang="fr-FR" sz="1200" b="0" i="0" kern="1200" dirty="0">
                <a:solidFill>
                  <a:schemeClr val="tx1"/>
                </a:solidFill>
                <a:effectLst/>
              </a:rPr>
              <a:t>), un registre national, prospectif, observationnel de patients atteints de FA. Parmi 7925 patients atteints de FA recevant des AOD, nous avons évalué les schémas d’utilisation de doses réduites d’AOD et les résultats sur le plan cardiovasculaire et hémorragique associés durant un suivi médian d’un an. Dans l’ensemble, 6636 patients (8 4%) ont reçu un AOD à une dose habituelle, qui correspondait à la dose sur l’étiquetage de la Food and Drug Administration américaine chez 6376 patients (96%). Une dose réduite d’AOD a été prescrite à 1289 patients (16% globalement), qui correspondait à l’étiquetage de la Food and Drug Administration américaine uniquement chez 555 patients (43%). Comparativement à ceux dont la dose d’AOD a été réduite de façon appropriée, les patients recevant une dose réduite de façon inappropriée étaient plus jeunes (âge médian 79 ans vs 84 ans, </a:t>
            </a:r>
            <a:r>
              <a:rPr lang="fr-FR" sz="1200" b="0" i="1" kern="1200" dirty="0">
                <a:solidFill>
                  <a:schemeClr val="tx1"/>
                </a:solidFill>
                <a:effectLst/>
              </a:rPr>
              <a:t>P</a:t>
            </a:r>
            <a:r>
              <a:rPr lang="fr-FR" sz="1200" b="0" i="0" kern="1200" dirty="0">
                <a:solidFill>
                  <a:schemeClr val="tx1"/>
                </a:solidFill>
                <a:effectLst/>
              </a:rPr>
              <a:t>&lt;0,0001) et avaient obtenu des scores de risque hémorragique ORBIT plus faible (26 % ≥ 4 vs 45 %, </a:t>
            </a:r>
            <a:r>
              <a:rPr lang="fr-FR" sz="1200" b="0" i="1" kern="1200" dirty="0">
                <a:solidFill>
                  <a:schemeClr val="tx1"/>
                </a:solidFill>
                <a:effectLst/>
              </a:rPr>
              <a:t>P </a:t>
            </a:r>
            <a:r>
              <a:rPr lang="fr-FR" sz="1200" b="0" i="0" kern="1200" dirty="0">
                <a:solidFill>
                  <a:schemeClr val="tx1"/>
                </a:solidFill>
                <a:effectLst/>
              </a:rPr>
              <a:t>&lt; 0,0001). Comparativement à ceux ayant reçu des doses habituelles appropriées, les patients recevant des doses </a:t>
            </a:r>
            <a:r>
              <a:rPr lang="fr-FR" dirty="0"/>
              <a:t>d’AOD réduites de façon inappropriée ont présenté des taux non ajustés d’événements thrombo-emboliques plus élevés</a:t>
            </a:r>
            <a:r>
              <a:rPr lang="fr-FR" sz="1200" b="0" i="0" kern="1200" dirty="0">
                <a:solidFill>
                  <a:schemeClr val="tx1"/>
                </a:solidFill>
                <a:effectLst/>
              </a:rPr>
              <a:t> (2,11 vs 1,35 événements pour 100 patients-années, rapport de risque 1,56, intervalle de confiance à 95% 0,92-2,67) et des décès (6,77 vs 2,60, rapport de risque 2,61, intervalle de confiance à 95% 1,86-3,67). Après ajustement, les résultats n’étaient pas significativement différents, mais ils étaient généralement en faveur des patients dont la dose était appropriée.</a:t>
            </a:r>
          </a:p>
          <a:p>
            <a:r>
              <a:rPr lang="fr-FR" sz="1200" b="1" i="0" kern="1200" cap="all" dirty="0">
                <a:solidFill>
                  <a:schemeClr val="tx1"/>
                </a:solidFill>
                <a:effectLst/>
              </a:rPr>
              <a:t>CONCLUSIONS:</a:t>
            </a:r>
          </a:p>
          <a:p>
            <a:r>
              <a:rPr lang="fr-FR" sz="1200" b="0" i="0" kern="1200" dirty="0">
                <a:solidFill>
                  <a:schemeClr val="tx1"/>
                </a:solidFill>
                <a:effectLst/>
              </a:rPr>
              <a:t>Dans la majorité des cas, la réduction des doses d’AOD dans la FA n’est pas conforme aux recommandations de la Food and Drug Administration américaine. Il semble qu’il y ait des possibilités d’améliorer la posologie actuelle des AOD dans le cadre des pratiques communautaires.</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2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32898" indent="-232898" defTabSz="931585">
              <a:defRPr/>
            </a:pPr>
            <a:endParaRPr lang="en-US" sz="1000"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427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32898" indent="-232898" defTabSz="931585">
              <a:defRPr/>
            </a:pPr>
            <a:endParaRPr lang="en-US" sz="1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altLang="fr-FR" sz="1000" dirty="0">
                <a:latin typeface="Calibri" pitchFamily="34" charset="0"/>
                <a:ea typeface="msgothic" charset="0"/>
                <a:cs typeface="Calibri" pitchFamily="34" charset="0"/>
              </a:rPr>
              <a:t>Probabilité prédite de détection d’une fibrillation auriculaire paroxystique sur la base du nombre d’extrasystoles auriculaires (ESA) prématurées/24 heures dans une étude de la surveillance Holter. FA indique fibrillation auriculaire.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altLang="en-US" sz="800"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5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b="0" dirty="0"/>
              <a:t>HASBLED ne prédit pas une hémorragie chez les patients atteints de FA </a:t>
            </a:r>
            <a:r>
              <a:rPr lang="fr-CA" dirty="0"/>
              <a:t>sous AOD</a:t>
            </a:r>
            <a:r>
              <a:rPr lang="fr-CA" b="0" dirty="0"/>
              <a:t>. </a:t>
            </a:r>
            <a:r>
              <a:rPr lang="fr-CA" b="0"/>
              <a:t>Ce système indique les facteurs de risque hémorragique qui peuvent être contrôlés pour réduire le risque.</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97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195894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MC" b="1" dirty="0"/>
              <a:t>Notes du conférencier :</a:t>
            </a:r>
          </a:p>
          <a:p>
            <a:endParaRPr lang="en-CA" b="1" dirty="0"/>
          </a:p>
          <a:p>
            <a:pPr marL="171450" indent="-171450">
              <a:buFontTx/>
              <a:buChar char="-"/>
            </a:pPr>
            <a:r>
              <a:rPr lang="fr-CA" dirty="0"/>
              <a:t>La probabilité qu’une plaque d’athérome soit la cause d’un AVC ischémique augmente avec le degré de sténose</a:t>
            </a:r>
            <a:r>
              <a:rPr lang="fr-CA" baseline="0" dirty="0"/>
              <a:t>. Chez Fred, la sténose de la carotide interne (CI) &lt; 50</a:t>
            </a:r>
            <a:r>
              <a:rPr lang="fr-CA" dirty="0"/>
              <a:t>% n’est probablement pas la cause de son AVC non lacunaire</a:t>
            </a:r>
            <a:r>
              <a:rPr lang="fr-CA" baseline="0" dirty="0"/>
              <a:t>. Malgré</a:t>
            </a:r>
            <a:r>
              <a:rPr lang="fr-CA" dirty="0"/>
              <a:t> une surveillance Holter de 24 heures ne révélant pas une fibrillation auriculaire, le médecin traitant devrait approfondir les examens à la recherche d’une fibrillation auriculaire subclinique</a:t>
            </a:r>
            <a:r>
              <a:rPr lang="fr-CA" baseline="0" dirty="0"/>
              <a:t>. </a:t>
            </a:r>
            <a:r>
              <a:rPr lang="fr-CA" dirty="0"/>
              <a:t>Si une sténose de la CI</a:t>
            </a:r>
            <a:r>
              <a:rPr lang="fr-CA" baseline="0" dirty="0"/>
              <a:t> &gt; 50% était identifiée et que la surveillance Holter de 24 h ne </a:t>
            </a:r>
            <a:r>
              <a:rPr lang="fr-CA" dirty="0"/>
              <a:t>révélait pas une FA, un traitement antiplaquettaire à court terme (3 semaines) en association à l’AAS</a:t>
            </a:r>
            <a:r>
              <a:rPr lang="fr-CA" baseline="0" dirty="0"/>
              <a:t> 80 mg et au clopidogrel 75 mg DIE suivi d’une monothérapie antiplaquettaire</a:t>
            </a:r>
            <a:r>
              <a:rPr lang="fr-CA" dirty="0"/>
              <a:t> à long terme avec l’AAS 80 mg DIE ou le</a:t>
            </a:r>
            <a:r>
              <a:rPr lang="fr-CA" baseline="0" dirty="0"/>
              <a:t> clopidogrel 75 mg </a:t>
            </a:r>
            <a:r>
              <a:rPr lang="fr-CA" dirty="0"/>
              <a:t>DIE serait une prise en charge appropriée conjointement à une revascularisation de la CI éventuelle, conformément aux lignes directrices</a:t>
            </a:r>
            <a:r>
              <a:rPr lang="fr-CA" baseline="0" dirty="0"/>
              <a:t>. Dans tous les cas, les facteurs de risque modifiables d’athérosclérose devraient être contrôlés.</a:t>
            </a:r>
          </a:p>
          <a:p>
            <a:pPr marL="171450" indent="-171450">
              <a:buFontTx/>
              <a:buChar char="-"/>
            </a:pPr>
            <a:r>
              <a:rPr lang="fr-CA" baseline="0" dirty="0"/>
              <a:t>La sclérose ou la </a:t>
            </a:r>
            <a:r>
              <a:rPr lang="fr-CA" baseline="0" dirty="0" err="1"/>
              <a:t>fibrocalcification</a:t>
            </a:r>
            <a:r>
              <a:rPr lang="fr-CA" dirty="0"/>
              <a:t> </a:t>
            </a:r>
            <a:r>
              <a:rPr lang="fr-CA" baseline="0" dirty="0"/>
              <a:t>de la valve aortique, quel que soit son degré, n’entraîne pas un risque cliniquement significatif d’AVC embolique. Dans ce contexte,</a:t>
            </a:r>
            <a:r>
              <a:rPr lang="fr-CA" dirty="0"/>
              <a:t> la</a:t>
            </a:r>
            <a:r>
              <a:rPr lang="fr-CA" baseline="0" dirty="0"/>
              <a:t> FA est considéré comme « non valvulaire » et un traitement par un AOD est approprié</a:t>
            </a:r>
            <a:r>
              <a:rPr lang="fr-CA" dirty="0"/>
              <a:t> si un patient est admissible à une anticoagulation à long terme sur la base de l’algorithme </a:t>
            </a:r>
            <a:r>
              <a:rPr lang="fr-CA" baseline="0" dirty="0"/>
              <a:t>CHADS-65 de la SCC.</a:t>
            </a:r>
          </a:p>
          <a:p>
            <a:pPr marL="171450" indent="-171450">
              <a:buFontTx/>
              <a:buChar char="-"/>
            </a:pPr>
            <a:endParaRPr lang="en-CA" noProof="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dirty="0"/>
              <a:t>La TA semble bien contrôlée dans le contexte du cabinet de consultation, mais Fred peut souffrir d’une  hypertension « masquée » étant donné qu’il est sous diurétique à faible dose en monothérapie</a:t>
            </a:r>
            <a:r>
              <a:rPr lang="fr-CA" b="0" baseline="0" dirty="0"/>
              <a:t>.  Envisagez </a:t>
            </a:r>
            <a:r>
              <a:rPr lang="fr-CA" dirty="0"/>
              <a:t>de passer à un diurétique thiazidique, tel que</a:t>
            </a:r>
            <a:r>
              <a:rPr lang="fr-CA" b="0" baseline="0" dirty="0"/>
              <a:t> l’</a:t>
            </a:r>
            <a:r>
              <a:rPr lang="fr-CA" b="0" baseline="0" dirty="0" err="1"/>
              <a:t>indapamide</a:t>
            </a:r>
            <a:r>
              <a:rPr lang="fr-CA" b="0" baseline="0" dirty="0"/>
              <a:t> 2,5 mg DIE, conformément</a:t>
            </a:r>
            <a:r>
              <a:rPr lang="fr-CA" b="0" dirty="0"/>
              <a:t> aux lignes directrices 2017 d’Hyp</a:t>
            </a:r>
            <a:r>
              <a:rPr lang="fr-CA" b="0" baseline="0" dirty="0"/>
              <a:t>ertension Canada.</a:t>
            </a:r>
            <a:endParaRPr lang="fr-CA" b="0" dirty="0"/>
          </a:p>
          <a:p>
            <a:r>
              <a:rPr lang="fr-CA" dirty="0"/>
              <a:t>- Créatinine 155 </a:t>
            </a:r>
            <a:r>
              <a:rPr lang="fr-CA" dirty="0" err="1"/>
              <a:t>μmol</a:t>
            </a:r>
            <a:r>
              <a:rPr lang="fr-CA" dirty="0"/>
              <a:t>/L = </a:t>
            </a:r>
            <a:r>
              <a:rPr lang="fr-CA" dirty="0" err="1"/>
              <a:t>TFGe</a:t>
            </a:r>
            <a:r>
              <a:rPr lang="fr-CA" dirty="0"/>
              <a:t> 44 </a:t>
            </a:r>
            <a:r>
              <a:rPr lang="fr-CA" dirty="0" err="1"/>
              <a:t>mL</a:t>
            </a:r>
            <a:r>
              <a:rPr lang="fr-CA" dirty="0"/>
              <a:t>/min/1,73m</a:t>
            </a:r>
            <a:r>
              <a:rPr lang="fr-CA" baseline="30000" dirty="0"/>
              <a:t>2 </a:t>
            </a:r>
            <a:r>
              <a:rPr lang="fr-CA" baseline="0" dirty="0"/>
              <a:t>= </a:t>
            </a:r>
            <a:r>
              <a:rPr lang="fr-CA" strike="noStrike" baseline="0" dirty="0" err="1"/>
              <a:t>CrCl</a:t>
            </a:r>
            <a:r>
              <a:rPr lang="fr-CA" strike="noStrike" baseline="0" dirty="0"/>
              <a:t> 30 </a:t>
            </a:r>
            <a:r>
              <a:rPr lang="fr-CA" strike="noStrike" baseline="0" dirty="0" err="1"/>
              <a:t>mL</a:t>
            </a:r>
            <a:r>
              <a:rPr lang="fr-CA" strike="noStrike" baseline="0" dirty="0"/>
              <a:t>/min : </a:t>
            </a:r>
            <a:r>
              <a:rPr lang="fr-CA" dirty="0"/>
              <a:t>montre l’importance de calculer la</a:t>
            </a:r>
            <a:r>
              <a:rPr lang="fr-CA" strike="noStrike" baseline="0" dirty="0"/>
              <a:t> </a:t>
            </a:r>
            <a:r>
              <a:rPr lang="fr-CA" strike="noStrike" baseline="0" dirty="0" err="1"/>
              <a:t>CrCl</a:t>
            </a:r>
            <a:r>
              <a:rPr lang="fr-CA" strike="noStrike" baseline="0" dirty="0"/>
              <a:t> dans ce contexte.  Fred est quand même admissible à un traitement par un AOD, mais sa fonction</a:t>
            </a:r>
            <a:r>
              <a:rPr lang="fr-CA" strike="noStrike" dirty="0"/>
              <a:t> rénale </a:t>
            </a:r>
            <a:r>
              <a:rPr lang="fr-CA" strike="noStrike" baseline="0" dirty="0"/>
              <a:t>nécessitera une surveillance étroite et il faudra lui</a:t>
            </a:r>
            <a:r>
              <a:rPr lang="fr-CA" strike="noStrike" dirty="0"/>
              <a:t> prescrire de préférence</a:t>
            </a:r>
            <a:r>
              <a:rPr lang="fr-CA" strike="noStrike" baseline="0" dirty="0"/>
              <a:t> un médicament ayant une faible</a:t>
            </a:r>
            <a:r>
              <a:rPr lang="fr-CA" strike="noStrike" dirty="0"/>
              <a:t> clairance rénale tel que l’</a:t>
            </a:r>
            <a:r>
              <a:rPr lang="fr-CA" strike="noStrike" baseline="0" dirty="0" err="1"/>
              <a:t>apixaban</a:t>
            </a:r>
            <a:r>
              <a:rPr lang="fr-CA" strike="noStrike" baseline="0" dirty="0"/>
              <a:t> (27%) ou le </a:t>
            </a:r>
            <a:r>
              <a:rPr lang="fr-CA" strike="noStrike" baseline="0" dirty="0" err="1"/>
              <a:t>rivaroxaban</a:t>
            </a:r>
            <a:r>
              <a:rPr lang="fr-CA" strike="noStrike" baseline="0" dirty="0"/>
              <a:t> (36%).  Les deux médicaments nécessitent</a:t>
            </a:r>
            <a:r>
              <a:rPr lang="fr-CA" strike="noStrike" dirty="0"/>
              <a:t> un ajustement posologique, </a:t>
            </a:r>
            <a:r>
              <a:rPr lang="fr-CA" dirty="0"/>
              <a:t>étant donné que le patient répond à deux des trois critères « ABC » pour l’</a:t>
            </a:r>
            <a:r>
              <a:rPr lang="fr-CA" strike="noStrike" baseline="0" dirty="0" err="1"/>
              <a:t>apixaban</a:t>
            </a:r>
            <a:r>
              <a:rPr lang="fr-CA" strike="noStrike" baseline="0" dirty="0"/>
              <a:t> (âge &gt; 80 ans et créatinine &gt; 133) et au critère d’une </a:t>
            </a:r>
            <a:r>
              <a:rPr lang="fr-CA" strike="noStrike" baseline="0" dirty="0" err="1"/>
              <a:t>CrCl</a:t>
            </a:r>
            <a:r>
              <a:rPr lang="fr-CA" strike="noStrike" baseline="0" dirty="0"/>
              <a:t> &lt;50 </a:t>
            </a:r>
            <a:r>
              <a:rPr lang="fr-CA" strike="noStrike" baseline="0" dirty="0" err="1"/>
              <a:t>mL</a:t>
            </a:r>
            <a:r>
              <a:rPr lang="fr-CA" strike="noStrike" baseline="0" dirty="0"/>
              <a:t>/min pour le </a:t>
            </a:r>
            <a:r>
              <a:rPr lang="fr-CA" strike="noStrike" baseline="0" dirty="0" err="1"/>
              <a:t>rivaroxaban</a:t>
            </a:r>
            <a:r>
              <a:rPr lang="fr-CA" strike="noStrike" baseline="0" dirty="0"/>
              <a:t>.  </a:t>
            </a:r>
          </a:p>
          <a:p>
            <a:endParaRPr lang="fr-CA" b="1"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750118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21234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94074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4124583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D1EF5F-19C5-48D8-8FBC-6602314BFE22}"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00380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D1EF5F-19C5-48D8-8FBC-6602314BFE22}"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42255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1EF5F-19C5-48D8-8FBC-6602314BFE22}"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828319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760856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532956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669519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41478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1EF5F-19C5-48D8-8FBC-6602314BFE22}"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E3856-2E46-4269-A2CC-6BEAC3551F7D}" type="slidenum">
              <a:rPr lang="en-US" smtClean="0"/>
              <a:t>‹#›</a:t>
            </a:fld>
            <a:endParaRPr lang="en-US"/>
          </a:p>
        </p:txBody>
      </p:sp>
    </p:spTree>
    <p:extLst>
      <p:ext uri="{BB962C8B-B14F-4D97-AF65-F5344CB8AC3E}">
        <p14:creationId xmlns:p14="http://schemas.microsoft.com/office/powerpoint/2010/main" val="305201900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3.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4.png"/><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jpeg"/><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4.xml"/><Relationship Id="rId5" Type="http://schemas.microsoft.com/office/2007/relationships/hdphoto" Target="../media/hdphoto7.wdp"/><Relationship Id="rId4" Type="http://schemas.openxmlformats.org/officeDocument/2006/relationships/image" Target="../media/image14.png"/><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7.wdp"/><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4" Type="http://schemas.microsoft.com/office/2007/relationships/hdphoto" Target="../media/hdphoto7.wdp"/></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7.wdp"/><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png"/><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png"/><Relationship Id="rId5" Type="http://schemas.microsoft.com/office/2007/relationships/hdphoto" Target="../media/hdphoto7.wdp"/><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6.png"/><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7.jpe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chart" Target="../charts/chart5.xml"/><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11.png"/><Relationship Id="rId4" Type="http://schemas.microsoft.com/office/2007/relationships/hdphoto" Target="../media/hdphoto4.wdp"/><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4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Cas</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US" sz="4800" b="1" dirty="0">
                <a:solidFill>
                  <a:prstClr val="white"/>
                </a:solidFill>
                <a:latin typeface="Arial Narrow" pitchFamily="34" charset="0"/>
              </a:rPr>
              <a:t>n°</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3</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Miguel</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15310" y="2069059"/>
            <a:ext cx="5735383" cy="2800767"/>
          </a:xfrm>
          <a:prstGeom prst="rect">
            <a:avLst/>
          </a:prstGeom>
          <a:noFill/>
        </p:spPr>
        <p:txBody>
          <a:bodyPr wrap="square" rtlCol="0">
            <a:spAutoFit/>
          </a:bodyPr>
          <a:lstStyle/>
          <a:p>
            <a:pPr algn="ctr" defTabSz="914400"/>
            <a:r>
              <a:rPr lang="fr-CA" sz="4400" b="1" dirty="0">
                <a:ln w="10160">
                  <a:solidFill>
                    <a:prstClr val="black">
                      <a:lumMod val="65000"/>
                      <a:lumOff val="35000"/>
                    </a:prstClr>
                  </a:solidFill>
                  <a:prstDash val="solid"/>
                </a:ln>
                <a:solidFill>
                  <a:prstClr val="white"/>
                </a:solidFill>
                <a:latin typeface="Arial Narrow" panose="020B0606020202030204" pitchFamily="34" charset="0"/>
              </a:rPr>
              <a:t>Prise en charge de la fibrillation auriculaire chez les patients ayant subi un AVC </a:t>
            </a:r>
          </a:p>
        </p:txBody>
      </p:sp>
      <p:pic>
        <p:nvPicPr>
          <p:cNvPr id="19" name="Picture 18" descr="A person wearing a suit and tie&#10;&#10;Description automatically generated">
            <a:extLst>
              <a:ext uri="{FF2B5EF4-FFF2-40B4-BE49-F238E27FC236}">
                <a16:creationId xmlns:a16="http://schemas.microsoft.com/office/drawing/2014/main" id="{67532588-3022-4198-9F70-2E40D03BD1B5}"/>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67264" y="1755037"/>
            <a:ext cx="3194498" cy="3640796"/>
          </a:xfrm>
          <a:prstGeom prst="rect">
            <a:avLst/>
          </a:prstGeom>
        </p:spPr>
      </p:pic>
      <p:pic>
        <p:nvPicPr>
          <p:cNvPr id="18" name="4E92DA43-5712-40E9-AFDC-2C1062C78C6F" descr="7646DFF2-B812-4635-AA57-5171E34E5A45@chrc">
            <a:extLst>
              <a:ext uri="{FF2B5EF4-FFF2-40B4-BE49-F238E27FC236}">
                <a16:creationId xmlns:a16="http://schemas.microsoft.com/office/drawing/2014/main" id="{0718168A-91DB-4C12-B43B-4364D5D988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0888" y="319638"/>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r>
              <a:rPr lang="en-US" sz="4800" b="1" dirty="0">
                <a:latin typeface="Arial Narrow" panose="020B0606020202030204" pitchFamily="34" charset="0"/>
              </a:rPr>
              <a:t>n° 3</a:t>
            </a:r>
            <a:endParaRPr lang="en-US" sz="4800" b="1" dirty="0">
              <a:latin typeface="Arial Narrow" panose="020B0606020202030204" pitchFamily="34" charset="0"/>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669278"/>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154378" y="3072219"/>
            <a:ext cx="6842050" cy="1569660"/>
          </a:xfrm>
          <a:prstGeom prst="rect">
            <a:avLst/>
          </a:prstGeom>
        </p:spPr>
        <p:txBody>
          <a:bodyPr wrap="square">
            <a:spAutoFit/>
          </a:bodyPr>
          <a:lstStyle/>
          <a:p>
            <a:pPr lvl="0" algn="ctr">
              <a:defRPr/>
            </a:pPr>
            <a:r>
              <a:rPr lang="fr-CA" sz="3200" b="1" dirty="0">
                <a:solidFill>
                  <a:prstClr val="white">
                    <a:lumMod val="95000"/>
                  </a:prstClr>
                </a:solidFill>
                <a:latin typeface="Arial Narrow" panose="020B0606020202030204" pitchFamily="34" charset="0"/>
                <a:cs typeface="Candara"/>
              </a:rPr>
              <a:t>10 jours après son retour à domicile, Miguel se rend à votre cabinet de consultation pour un suivi</a:t>
            </a:r>
            <a:endParaRPr kumimoji="0" lang="fr-CA" sz="32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64C5AB5F-3154-4C4E-8EC2-39A0583F8A02}"/>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80222" y="634849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61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460681" y="1169144"/>
            <a:ext cx="7511369" cy="1323439"/>
          </a:xfrm>
          <a:prstGeom prst="rect">
            <a:avLst/>
          </a:prstGeom>
        </p:spPr>
        <p:txBody>
          <a:bodyPr wrap="square">
            <a:spAutoFit/>
          </a:bodyPr>
          <a:lstStyle/>
          <a:p>
            <a:pPr algn="ctr">
              <a:defRPr/>
            </a:pPr>
            <a:r>
              <a:rPr lang="fr-CH" sz="4000" b="1" dirty="0">
                <a:solidFill>
                  <a:schemeClr val="bg1">
                    <a:lumMod val="95000"/>
                  </a:schemeClr>
                </a:solidFill>
                <a:latin typeface="Arial Narrow" panose="020B0606020202030204" pitchFamily="34" charset="0"/>
                <a:cs typeface="Candara"/>
              </a:rPr>
              <a:t>Quelles mesures prenez-vous pour sa prise en charge?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fr-CH" b="1" i="1" dirty="0">
                <a:solidFill>
                  <a:srgbClr val="23334E"/>
                </a:solidFill>
                <a:latin typeface="Arial Narrow" panose="020B0606020202030204" pitchFamily="34" charset="0"/>
                <a:cs typeface="Aharoni" panose="02010803020104030203" pitchFamily="2" charset="-79"/>
              </a:rPr>
              <a:t>Sélectionnez une ou plusieurs des  options suivantes</a:t>
            </a:r>
          </a:p>
          <a:p>
            <a:pPr algn="l">
              <a:lnSpc>
                <a:spcPct val="100000"/>
              </a:lnSpc>
              <a:spcBef>
                <a:spcPts val="0"/>
              </a:spcBef>
              <a:buClr>
                <a:schemeClr val="accent2"/>
              </a:buClr>
            </a:pPr>
            <a:endParaRPr lang="fr-CH" sz="2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H" b="1" dirty="0">
                <a:latin typeface="Arial Narrow" panose="020B0606020202030204" pitchFamily="34" charset="0"/>
                <a:ea typeface="Lato" panose="020F0502020204030203" pitchFamily="34" charset="0"/>
                <a:cs typeface="Lato" panose="020F0502020204030203" pitchFamily="34" charset="0"/>
              </a:rPr>
              <a:t>Traiter le patient pendant deux semaines par une DTAP (</a:t>
            </a:r>
            <a:r>
              <a:rPr lang="fr-CH" b="1" dirty="0" err="1">
                <a:latin typeface="Arial Narrow" panose="020B0606020202030204" pitchFamily="34" charset="0"/>
                <a:ea typeface="Lato" panose="020F0502020204030203" pitchFamily="34" charset="0"/>
                <a:cs typeface="Lato" panose="020F0502020204030203" pitchFamily="34" charset="0"/>
              </a:rPr>
              <a:t>clopidogrel</a:t>
            </a:r>
            <a:r>
              <a:rPr lang="fr-CH" b="1" dirty="0">
                <a:latin typeface="Arial Narrow" panose="020B0606020202030204" pitchFamily="34" charset="0"/>
                <a:ea typeface="Lato" panose="020F0502020204030203" pitchFamily="34" charset="0"/>
                <a:cs typeface="Lato" panose="020F0502020204030203" pitchFamily="34" charset="0"/>
              </a:rPr>
              <a:t> + AAS) , puis par AAS seul)</a:t>
            </a:r>
          </a:p>
          <a:p>
            <a:pPr marL="914400" lvl="1" indent="-457200" algn="l" defTabSz="914377">
              <a:lnSpc>
                <a:spcPct val="100000"/>
              </a:lnSpc>
              <a:spcBef>
                <a:spcPts val="600"/>
              </a:spcBef>
              <a:buFont typeface="+mj-lt"/>
              <a:buAutoNum type="arabicPeriod"/>
            </a:pPr>
            <a:r>
              <a:rPr lang="fr-CH" b="1" dirty="0">
                <a:latin typeface="Arial Narrow" panose="020B0606020202030204" pitchFamily="34" charset="0"/>
                <a:ea typeface="Lato" panose="020F0502020204030203" pitchFamily="34" charset="0"/>
                <a:cs typeface="Lato" panose="020F0502020204030203" pitchFamily="34" charset="0"/>
              </a:rPr>
              <a:t>Orienter le patient vers une clinique de prévention des AVC (attente de 8 semaines…) </a:t>
            </a:r>
          </a:p>
          <a:p>
            <a:pPr marL="914400" lvl="1" indent="-457200" algn="l" defTabSz="914377">
              <a:lnSpc>
                <a:spcPct val="100000"/>
              </a:lnSpc>
              <a:spcBef>
                <a:spcPts val="600"/>
              </a:spcBef>
              <a:buFont typeface="+mj-lt"/>
              <a:buAutoNum type="arabicPeriod"/>
            </a:pPr>
            <a:r>
              <a:rPr lang="fr-CH" b="1" dirty="0">
                <a:latin typeface="Arial Narrow" panose="020B0606020202030204" pitchFamily="34" charset="0"/>
                <a:ea typeface="Lato" panose="020F0502020204030203" pitchFamily="34" charset="0"/>
                <a:cs typeface="Lato" panose="020F0502020204030203" pitchFamily="34" charset="0"/>
              </a:rPr>
              <a:t>Demander une surveillance externe prolongée (p. ex., 2-4 semaines) </a:t>
            </a:r>
          </a:p>
          <a:p>
            <a:pPr marL="914400" lvl="1" indent="-457200" algn="l" defTabSz="914377">
              <a:lnSpc>
                <a:spcPct val="100000"/>
              </a:lnSpc>
              <a:spcBef>
                <a:spcPts val="600"/>
              </a:spcBef>
              <a:buFont typeface="+mj-lt"/>
              <a:buAutoNum type="arabicPeriod"/>
            </a:pPr>
            <a:r>
              <a:rPr lang="fr-CH" b="1" dirty="0">
                <a:latin typeface="Arial Narrow" panose="020B0606020202030204" pitchFamily="34" charset="0"/>
                <a:ea typeface="Lato" panose="020F0502020204030203" pitchFamily="34" charset="0"/>
                <a:cs typeface="Lato" panose="020F0502020204030203" pitchFamily="34" charset="0"/>
              </a:rPr>
              <a:t>Arrêter l’HCTZ et le remplacer par le </a:t>
            </a:r>
            <a:r>
              <a:rPr lang="fr-CH" b="1" dirty="0" err="1">
                <a:latin typeface="Arial Narrow" panose="020B0606020202030204" pitchFamily="34" charset="0"/>
                <a:ea typeface="Lato" panose="020F0502020204030203" pitchFamily="34" charset="0"/>
                <a:cs typeface="Lato" panose="020F0502020204030203" pitchFamily="34" charset="0"/>
              </a:rPr>
              <a:t>périndopril</a:t>
            </a:r>
            <a:r>
              <a:rPr lang="fr-CH" b="1" dirty="0">
                <a:latin typeface="Arial Narrow" panose="020B0606020202030204" pitchFamily="34" charset="0"/>
                <a:ea typeface="Lato" panose="020F0502020204030203" pitchFamily="34" charset="0"/>
                <a:cs typeface="Lato" panose="020F0502020204030203" pitchFamily="34" charset="0"/>
              </a:rPr>
              <a:t> 4 mg DIE</a:t>
            </a:r>
          </a:p>
          <a:p>
            <a:pPr marL="914400" lvl="1" indent="-457200" algn="l" defTabSz="914377">
              <a:lnSpc>
                <a:spcPct val="100000"/>
              </a:lnSpc>
              <a:spcBef>
                <a:spcPts val="600"/>
              </a:spcBef>
              <a:buFont typeface="+mj-lt"/>
              <a:buAutoNum type="arabicPeriod"/>
            </a:pPr>
            <a:endParaRPr lang="en-CA" b="1" dirty="0">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pPr>
            <a:endParaRPr lang="en-CA" sz="36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0A97951-5941-438D-AD08-9AFC6965BBDA}"/>
              </a:ext>
            </a:extLst>
          </p:cNvPr>
          <p:cNvSpPr txBox="1"/>
          <p:nvPr/>
        </p:nvSpPr>
        <p:spPr>
          <a:xfrm>
            <a:off x="168080" y="6106375"/>
            <a:ext cx="4556826" cy="276999"/>
          </a:xfrm>
          <a:prstGeom prst="rect">
            <a:avLst/>
          </a:prstGeom>
          <a:noFill/>
        </p:spPr>
        <p:txBody>
          <a:bodyPr wrap="square" rtlCol="0">
            <a:spAutoFit/>
          </a:bodyPr>
          <a:lstStyle/>
          <a:p>
            <a:r>
              <a:rPr lang="en-US" sz="1200" dirty="0">
                <a:latin typeface="Arial Narrow" panose="020B0606020202030204" pitchFamily="34" charset="0"/>
              </a:rPr>
              <a:t>DTAP = double </a:t>
            </a:r>
            <a:r>
              <a:rPr lang="en-US" sz="1200" dirty="0" err="1">
                <a:latin typeface="Arial Narrow" panose="020B0606020202030204" pitchFamily="34" charset="0"/>
              </a:rPr>
              <a:t>thérapie</a:t>
            </a:r>
            <a:r>
              <a:rPr lang="en-US" sz="1200" dirty="0">
                <a:latin typeface="Arial Narrow" panose="020B0606020202030204" pitchFamily="34" charset="0"/>
              </a:rPr>
              <a:t> </a:t>
            </a:r>
            <a:r>
              <a:rPr lang="en-US" sz="1200" dirty="0" err="1">
                <a:latin typeface="Arial Narrow" panose="020B0606020202030204" pitchFamily="34" charset="0"/>
              </a:rPr>
              <a:t>antiplaquettaire</a:t>
            </a:r>
            <a:endParaRPr lang="en-US" sz="1200" dirty="0">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791A9DED-3222-4686-A35B-1519D9C14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A close up of a sign&#10;&#10;Description automatically generated">
            <a:extLst>
              <a:ext uri="{FF2B5EF4-FFF2-40B4-BE49-F238E27FC236}">
                <a16:creationId xmlns:a16="http://schemas.microsoft.com/office/drawing/2014/main" id="{AD58B1A3-5084-48DA-9D27-CDF8A0360F0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250" fill="hold"/>
                                        <p:tgtEl>
                                          <p:spTgt spid="33">
                                            <p:txEl>
                                              <p:pRg st="4" end="4"/>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25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79907" y="1254933"/>
            <a:ext cx="7368797" cy="1077218"/>
          </a:xfrm>
          <a:prstGeom prst="rect">
            <a:avLst/>
          </a:prstGeom>
        </p:spPr>
        <p:txBody>
          <a:bodyPr wrap="square">
            <a:spAutoFit/>
          </a:bodyPr>
          <a:lstStyle/>
          <a:p>
            <a:pPr algn="ctr">
              <a:defRPr/>
            </a:pPr>
            <a:r>
              <a:rPr lang="fr-CA" sz="3200" b="1" dirty="0">
                <a:solidFill>
                  <a:schemeClr val="bg1"/>
                </a:solidFill>
                <a:latin typeface="Arial Narrow" pitchFamily="34" charset="0"/>
                <a:cs typeface="Candara"/>
              </a:rPr>
              <a:t>Quel pourcentage d’AVC est idiopathique </a:t>
            </a:r>
            <a:br>
              <a:rPr lang="fr-CA" sz="3200" b="1" dirty="0">
                <a:solidFill>
                  <a:schemeClr val="bg1"/>
                </a:solidFill>
                <a:latin typeface="Arial Narrow" pitchFamily="34" charset="0"/>
                <a:cs typeface="Candara"/>
              </a:rPr>
            </a:br>
            <a:r>
              <a:rPr lang="fr-CA" sz="3200" b="1" dirty="0">
                <a:solidFill>
                  <a:schemeClr val="bg1"/>
                </a:solidFill>
                <a:latin typeface="Arial Narrow" pitchFamily="34" charset="0"/>
                <a:cs typeface="Candara"/>
              </a:rPr>
              <a:t> (ou « </a:t>
            </a:r>
            <a:r>
              <a:rPr lang="fr-CA" sz="3200" b="1" dirty="0" err="1">
                <a:solidFill>
                  <a:schemeClr val="bg1"/>
                </a:solidFill>
                <a:latin typeface="Arial Narrow" pitchFamily="34" charset="0"/>
                <a:cs typeface="Candara"/>
              </a:rPr>
              <a:t>cryptogénique</a:t>
            </a:r>
            <a:r>
              <a:rPr lang="fr-CA" sz="3200" b="1" dirty="0">
                <a:solidFill>
                  <a:schemeClr val="bg1"/>
                </a:solidFill>
                <a:latin typeface="Arial Narrow" pitchFamily="34" charset="0"/>
                <a:cs typeface="Candara"/>
              </a:rPr>
              <a:t> »)?</a:t>
            </a:r>
            <a:endParaRPr lang="en-CA" sz="4000" b="1" dirty="0">
              <a:solidFill>
                <a:schemeClr val="bg1">
                  <a:lumMod val="95000"/>
                </a:scheme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fr-MC" sz="3200" b="1" i="1" dirty="0">
                <a:solidFill>
                  <a:srgbClr val="23334E"/>
                </a:solidFill>
                <a:latin typeface="Arial Narrow" panose="020B0606020202030204" pitchFamily="34" charset="0"/>
                <a:cs typeface="Aharoni" panose="02010803020104030203" pitchFamily="2" charset="-79"/>
              </a:rPr>
              <a:t>Sélectionnez l’une des options suivantes </a:t>
            </a:r>
            <a:endParaRPr lang="en-CA" sz="3200" b="1" i="1" dirty="0">
              <a:solidFill>
                <a:srgbClr val="23334E"/>
              </a:solidFill>
              <a:latin typeface="Arial Narrow" panose="020B0606020202030204" pitchFamily="34" charset="0"/>
              <a:cs typeface="Aharoni" panose="02010803020104030203" pitchFamily="2" charset="-79"/>
            </a:endParaRPr>
          </a:p>
          <a:p>
            <a:pPr algn="l">
              <a:lnSpc>
                <a:spcPct val="100000"/>
              </a:lnSpc>
              <a:spcBef>
                <a:spcPts val="0"/>
              </a:spcBef>
              <a:buClr>
                <a:schemeClr val="accent2"/>
              </a:buClr>
            </a:pPr>
            <a:endParaRPr lang="en-CA" sz="18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&lt; 10 %</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10-20 %</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20-30 %</a:t>
            </a:r>
          </a:p>
          <a:p>
            <a:pPr marL="914400" lvl="1" indent="-457200" algn="l" defTabSz="914377">
              <a:lnSpc>
                <a:spcPct val="100000"/>
              </a:lnSpc>
              <a:spcBef>
                <a:spcPts val="600"/>
              </a:spcBef>
              <a:buFont typeface="+mj-lt"/>
              <a:buAutoNum type="arabicPeriod"/>
            </a:pPr>
            <a:r>
              <a:rPr lang="en-CA" sz="2800" b="1" dirty="0">
                <a:latin typeface="Arial Narrow" panose="020B0606020202030204" pitchFamily="34" charset="0"/>
                <a:ea typeface="Lato" panose="020F0502020204030203" pitchFamily="34" charset="0"/>
                <a:cs typeface="Lato" panose="020F0502020204030203" pitchFamily="34" charset="0"/>
              </a:rPr>
              <a:t>30-40 %</a:t>
            </a:r>
          </a:p>
          <a:p>
            <a:pPr marL="914400" lvl="1" indent="-457200" algn="l" defTabSz="914377">
              <a:lnSpc>
                <a:spcPct val="100000"/>
              </a:lnSpc>
              <a:spcBef>
                <a:spcPts val="600"/>
              </a:spcBef>
              <a:buFont typeface="+mj-lt"/>
              <a:buAutoNum type="arabicPeriod"/>
            </a:pPr>
            <a:r>
              <a:rPr lang="fr-CA" sz="2800" b="1" dirty="0">
                <a:latin typeface="Arial Narrow" panose="020B0606020202030204" pitchFamily="34" charset="0"/>
                <a:ea typeface="Lato" panose="020F0502020204030203" pitchFamily="34" charset="0"/>
                <a:cs typeface="Lato" panose="020F0502020204030203" pitchFamily="34" charset="0"/>
              </a:rPr>
              <a:t>Je ne suis pas sûr</a:t>
            </a:r>
          </a:p>
          <a:p>
            <a:pPr lvl="1" algn="l" defTabSz="914377">
              <a:lnSpc>
                <a:spcPct val="100000"/>
              </a:lnSpc>
              <a:spcBef>
                <a:spcPts val="600"/>
              </a:spcBef>
            </a:pPr>
            <a:endParaRPr lang="fr-CA" sz="1600" b="1" dirty="0">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pPr>
            <a:endParaRPr lang="fr-CA" sz="36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9372561A-08B2-4327-BFA6-32AE05798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9EC13A0D-98D4-41EF-97AA-3290D247B4B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4745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00965"/>
            <a:ext cx="6544628" cy="646331"/>
          </a:xfrm>
          <a:prstGeom prst="rect">
            <a:avLst/>
          </a:prstGeom>
          <a:noFill/>
        </p:spPr>
        <p:txBody>
          <a:bodyPr wrap="square">
            <a:spAutoFit/>
          </a:bodyPr>
          <a:lstStyle/>
          <a:p>
            <a:pPr>
              <a:defRPr/>
            </a:pPr>
            <a:r>
              <a:rPr lang="fr-CA" sz="3600" b="1" dirty="0">
                <a:solidFill>
                  <a:srgbClr val="1B1A5A"/>
                </a:solidFill>
                <a:latin typeface="Arial Narrow" pitchFamily="34" charset="0"/>
                <a:ea typeface="ヒラギノ角ゴ ProN W3" charset="0"/>
                <a:cs typeface="Candara"/>
              </a:rPr>
              <a:t>Types d’AVC et incidence</a:t>
            </a:r>
            <a:endParaRPr lang="fr-CA" sz="3600" b="1" i="1" dirty="0">
              <a:solidFill>
                <a:srgbClr val="1B1A5A"/>
              </a:solidFill>
              <a:latin typeface="Arial Narrow" pitchFamily="34" charset="0"/>
              <a:cs typeface="Candara"/>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06367"/>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Albers GW, et al. Chest 2004; 126 (3 Suppl): 438S–512S</a:t>
            </a:r>
          </a:p>
          <a:p>
            <a:pPr lvl="0">
              <a:defRPr/>
            </a:pPr>
            <a:r>
              <a:rPr lang="en-CA" altLang="en-US" sz="900" dirty="0">
                <a:solidFill>
                  <a:prstClr val="white"/>
                </a:solidFill>
                <a:latin typeface="Arial Narrow" panose="020B0606020202030204" pitchFamily="34" charset="0"/>
                <a:cs typeface="Lato"/>
              </a:rPr>
              <a:t>McGrath et al.  Stroke 2012; 43: 2048-2054.</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21" name="Chart 20">
            <a:extLst>
              <a:ext uri="{FF2B5EF4-FFF2-40B4-BE49-F238E27FC236}">
                <a16:creationId xmlns:a16="http://schemas.microsoft.com/office/drawing/2014/main" id="{F8F8AFF3-13B1-42A5-BF05-5782868148F7}"/>
              </a:ext>
            </a:extLst>
          </p:cNvPr>
          <p:cNvGraphicFramePr/>
          <p:nvPr>
            <p:extLst>
              <p:ext uri="{D42A27DB-BD31-4B8C-83A1-F6EECF244321}">
                <p14:modId xmlns:p14="http://schemas.microsoft.com/office/powerpoint/2010/main" val="3087268754"/>
              </p:ext>
            </p:extLst>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EFD5E625-1FF7-4307-B81E-1367B17A9667}"/>
              </a:ext>
            </a:extLst>
          </p:cNvPr>
          <p:cNvGraphicFramePr/>
          <p:nvPr>
            <p:extLst>
              <p:ext uri="{D42A27DB-BD31-4B8C-83A1-F6EECF244321}">
                <p14:modId xmlns:p14="http://schemas.microsoft.com/office/powerpoint/2010/main" val="2555772814"/>
              </p:ext>
            </p:extLst>
          </p:nvPr>
        </p:nvGraphicFramePr>
        <p:xfrm>
          <a:off x="1734272" y="1738354"/>
          <a:ext cx="5569504" cy="4281367"/>
        </p:xfrm>
        <a:graphic>
          <a:graphicData uri="http://schemas.openxmlformats.org/drawingml/2006/chart">
            <c:chart xmlns:c="http://schemas.openxmlformats.org/drawingml/2006/chart" xmlns:r="http://schemas.openxmlformats.org/officeDocument/2006/relationships" r:id="rId6"/>
          </a:graphicData>
        </a:graphic>
      </p:graphicFrame>
      <p:sp>
        <p:nvSpPr>
          <p:cNvPr id="23" name="Rectangle 23">
            <a:extLst>
              <a:ext uri="{FF2B5EF4-FFF2-40B4-BE49-F238E27FC236}">
                <a16:creationId xmlns:a16="http://schemas.microsoft.com/office/drawing/2014/main" id="{EBC58201-2144-473F-9D50-DF5D8C6A4035}"/>
              </a:ext>
            </a:extLst>
          </p:cNvPr>
          <p:cNvSpPr>
            <a:spLocks/>
          </p:cNvSpPr>
          <p:nvPr/>
        </p:nvSpPr>
        <p:spPr bwMode="auto">
          <a:xfrm>
            <a:off x="5087965" y="3128931"/>
            <a:ext cx="1312835"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b">
            <a:spAutoFit/>
          </a:bodyPr>
          <a:lstStyle/>
          <a:p>
            <a:pPr marL="39066" algn="ctr">
              <a:lnSpc>
                <a:spcPct val="90000"/>
              </a:lnSpc>
            </a:pPr>
            <a:r>
              <a:rPr lang="fr-FR" sz="1400" b="1" dirty="0">
                <a:solidFill>
                  <a:schemeClr val="bg1"/>
                </a:solidFill>
                <a:latin typeface="Arial Narrow" panose="020B0606020202030204" pitchFamily="34" charset="0"/>
                <a:cs typeface="Lucida Grande" charset="0"/>
                <a:sym typeface="Lucida Grande" charset="0"/>
              </a:rPr>
              <a:t>Maladie vasculaire cérébrale athérosclérotique2</a:t>
            </a:r>
            <a:r>
              <a:rPr lang="fr-FR" sz="1600" b="1" dirty="0">
                <a:solidFill>
                  <a:schemeClr val="bg1"/>
                </a:solidFill>
                <a:latin typeface="Arial Narrow" panose="020B0606020202030204" pitchFamily="34" charset="0"/>
                <a:cs typeface="Arial Bold" charset="0"/>
                <a:sym typeface="Arial Bold" charset="0"/>
              </a:rPr>
              <a:t>0%</a:t>
            </a:r>
          </a:p>
        </p:txBody>
      </p:sp>
      <p:sp>
        <p:nvSpPr>
          <p:cNvPr id="24" name="Rectangle 22">
            <a:extLst>
              <a:ext uri="{FF2B5EF4-FFF2-40B4-BE49-F238E27FC236}">
                <a16:creationId xmlns:a16="http://schemas.microsoft.com/office/drawing/2014/main" id="{90503FE0-04B8-4D99-A44E-F2730902546D}"/>
              </a:ext>
            </a:extLst>
          </p:cNvPr>
          <p:cNvSpPr>
            <a:spLocks/>
          </p:cNvSpPr>
          <p:nvPr/>
        </p:nvSpPr>
        <p:spPr bwMode="auto">
          <a:xfrm>
            <a:off x="4183117" y="4424463"/>
            <a:ext cx="1411075" cy="76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fr-CH" sz="1400" b="1" dirty="0">
                <a:solidFill>
                  <a:schemeClr val="bg1"/>
                </a:solidFill>
                <a:latin typeface="Arial Narrow" panose="020B0606020202030204" pitchFamily="34" charset="0"/>
                <a:cs typeface="Lucida Grande" charset="0"/>
                <a:sym typeface="Lucida Grande" charset="0"/>
              </a:rPr>
              <a:t>Maladie des petits vaisseaux</a:t>
            </a:r>
          </a:p>
          <a:p>
            <a:pPr marL="39066" algn="ctr">
              <a:lnSpc>
                <a:spcPct val="90000"/>
              </a:lnSpc>
            </a:pPr>
            <a:r>
              <a:rPr lang="fr-CH" altLang="ja-JP" sz="1400" b="1" dirty="0">
                <a:solidFill>
                  <a:schemeClr val="bg1"/>
                </a:solidFill>
                <a:latin typeface="Arial Narrow" panose="020B0606020202030204" pitchFamily="34" charset="0"/>
                <a:cs typeface="Lucida Grande" charset="0"/>
                <a:sym typeface="Lucida Grande" charset="0"/>
              </a:rPr>
              <a:t>« lacunes »</a:t>
            </a:r>
            <a:endParaRPr lang="fr-CH" altLang="ja-JP" sz="1700" b="1" dirty="0">
              <a:solidFill>
                <a:schemeClr val="bg1"/>
              </a:solidFill>
              <a:latin typeface="Arial Narrow" panose="020B0606020202030204" pitchFamily="34" charset="0"/>
              <a:cs typeface="Lucida Grande" charset="0"/>
              <a:sym typeface="Lucida Grande" charset="0"/>
            </a:endParaRPr>
          </a:p>
          <a:p>
            <a:pPr marL="39066" algn="ctr">
              <a:lnSpc>
                <a:spcPct val="90000"/>
              </a:lnSpc>
            </a:pPr>
            <a:r>
              <a:rPr lang="fr-CH" sz="1600" b="1" dirty="0">
                <a:solidFill>
                  <a:schemeClr val="bg1"/>
                </a:solidFill>
                <a:latin typeface="Arial Narrow" panose="020B0606020202030204" pitchFamily="34" charset="0"/>
                <a:cs typeface="Lucida Grande" charset="0"/>
                <a:sym typeface="Lucida Grande" charset="0"/>
              </a:rPr>
              <a:t> </a:t>
            </a:r>
            <a:r>
              <a:rPr lang="fr-CH" sz="1600" b="1" dirty="0">
                <a:solidFill>
                  <a:schemeClr val="bg1"/>
                </a:solidFill>
                <a:latin typeface="Arial Narrow" panose="020B0606020202030204" pitchFamily="34" charset="0"/>
                <a:cs typeface="Arial Bold" charset="0"/>
                <a:sym typeface="Arial Bold" charset="0"/>
              </a:rPr>
              <a:t>25%</a:t>
            </a:r>
          </a:p>
        </p:txBody>
      </p:sp>
      <p:sp>
        <p:nvSpPr>
          <p:cNvPr id="25" name="Rectangle 21">
            <a:extLst>
              <a:ext uri="{FF2B5EF4-FFF2-40B4-BE49-F238E27FC236}">
                <a16:creationId xmlns:a16="http://schemas.microsoft.com/office/drawing/2014/main" id="{058C3A5C-A6C3-4E0B-B76D-B4593FABE534}"/>
              </a:ext>
            </a:extLst>
          </p:cNvPr>
          <p:cNvSpPr>
            <a:spLocks/>
          </p:cNvSpPr>
          <p:nvPr/>
        </p:nvSpPr>
        <p:spPr bwMode="auto">
          <a:xfrm>
            <a:off x="3076722" y="3932228"/>
            <a:ext cx="1046440"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fr-FR" sz="1400" b="1" dirty="0">
                <a:solidFill>
                  <a:schemeClr val="bg1"/>
                </a:solidFill>
                <a:latin typeface="Arial Narrow" panose="020B0606020202030204" pitchFamily="34" charset="0"/>
                <a:cs typeface="Lucida Grande" charset="0"/>
                <a:sym typeface="Lucida Grande" charset="0"/>
              </a:rPr>
              <a:t>Embolie </a:t>
            </a:r>
          </a:p>
          <a:p>
            <a:pPr marL="39066" algn="ctr">
              <a:lnSpc>
                <a:spcPct val="90000"/>
              </a:lnSpc>
            </a:pPr>
            <a:r>
              <a:rPr lang="fr-FR" sz="1400" b="1" dirty="0">
                <a:solidFill>
                  <a:schemeClr val="bg1"/>
                </a:solidFill>
                <a:latin typeface="Arial Narrow" panose="020B0606020202030204" pitchFamily="34" charset="0"/>
                <a:cs typeface="Lucida Grande" charset="0"/>
                <a:sym typeface="Lucida Grande" charset="0"/>
              </a:rPr>
              <a:t>cardiogénique</a:t>
            </a:r>
            <a:br>
              <a:rPr lang="fr-FR" sz="1400" b="1" dirty="0">
                <a:solidFill>
                  <a:schemeClr val="bg1"/>
                </a:solidFill>
                <a:latin typeface="Arial Narrow" panose="020B0606020202030204" pitchFamily="34" charset="0"/>
                <a:cs typeface="Lucida Grande" charset="0"/>
                <a:sym typeface="Lucida Grande" charset="0"/>
              </a:rPr>
            </a:br>
            <a:br>
              <a:rPr lang="fr-FR" sz="1400" b="1" dirty="0">
                <a:solidFill>
                  <a:schemeClr val="bg1"/>
                </a:solidFill>
                <a:latin typeface="Arial Narrow" panose="020B0606020202030204" pitchFamily="34" charset="0"/>
                <a:cs typeface="Lucida Grande" charset="0"/>
                <a:sym typeface="Lucida Grande" charset="0"/>
              </a:rPr>
            </a:br>
            <a:r>
              <a:rPr lang="fr-FR" sz="1600" b="1" dirty="0">
                <a:solidFill>
                  <a:schemeClr val="bg1"/>
                </a:solidFill>
                <a:latin typeface="Arial Narrow" panose="020B0606020202030204" pitchFamily="34" charset="0"/>
                <a:cs typeface="Arial Bold" charset="0"/>
                <a:sym typeface="Arial Bold" charset="0"/>
              </a:rPr>
              <a:t>20%</a:t>
            </a:r>
            <a:endParaRPr lang="fr-FR" sz="1400" b="1" dirty="0">
              <a:solidFill>
                <a:schemeClr val="bg1"/>
              </a:solidFill>
              <a:latin typeface="Arial Narrow" panose="020B0606020202030204" pitchFamily="34" charset="0"/>
              <a:cs typeface="Arial Bold" charset="0"/>
              <a:sym typeface="Arial Bold" charset="0"/>
            </a:endParaRPr>
          </a:p>
        </p:txBody>
      </p:sp>
      <p:sp>
        <p:nvSpPr>
          <p:cNvPr id="26" name="Freeform 24">
            <a:extLst>
              <a:ext uri="{FF2B5EF4-FFF2-40B4-BE49-F238E27FC236}">
                <a16:creationId xmlns:a16="http://schemas.microsoft.com/office/drawing/2014/main" id="{3E8DFB01-AC03-4671-B10E-6FD190910FA8}"/>
              </a:ext>
            </a:extLst>
          </p:cNvPr>
          <p:cNvSpPr>
            <a:spLocks/>
          </p:cNvSpPr>
          <p:nvPr/>
        </p:nvSpPr>
        <p:spPr bwMode="auto">
          <a:xfrm rot="974233">
            <a:off x="2390775" y="1704981"/>
            <a:ext cx="4293338" cy="4183156"/>
          </a:xfrm>
          <a:custGeom>
            <a:avLst/>
            <a:gdLst>
              <a:gd name="T0" fmla="*/ 468 w 19100"/>
              <a:gd name="T1" fmla="*/ 0 h 20526"/>
              <a:gd name="T2" fmla="*/ 45 w 19100"/>
              <a:gd name="T3" fmla="*/ 216 h 20526"/>
              <a:gd name="T4" fmla="*/ 202 w 19100"/>
              <a:gd name="T5" fmla="*/ 674 h 20526"/>
              <a:gd name="T6" fmla="*/ 927 w 19100"/>
              <a:gd name="T7" fmla="*/ 573 h 20526"/>
              <a:gd name="T8" fmla="*/ 846 w 19100"/>
              <a:gd name="T9" fmla="*/ 106 h 20526"/>
              <a:gd name="T10" fmla="*/ 0 60000 65536"/>
              <a:gd name="T11" fmla="*/ 0 60000 65536"/>
              <a:gd name="T12" fmla="*/ 0 60000 65536"/>
              <a:gd name="T13" fmla="*/ 0 60000 65536"/>
              <a:gd name="T14" fmla="*/ 0 60000 65536"/>
              <a:gd name="T15" fmla="*/ 0 w 19100"/>
              <a:gd name="T16" fmla="*/ 0 h 20526"/>
              <a:gd name="T17" fmla="*/ 19100 w 19100"/>
              <a:gd name="T18" fmla="*/ 20526 h 20526"/>
            </a:gdLst>
            <a:ahLst/>
            <a:cxnLst>
              <a:cxn ang="T10">
                <a:pos x="T0" y="T1"/>
              </a:cxn>
              <a:cxn ang="T11">
                <a:pos x="T2" y="T3"/>
              </a:cxn>
              <a:cxn ang="T12">
                <a:pos x="T4" y="T5"/>
              </a:cxn>
              <a:cxn ang="T13">
                <a:pos x="T6" y="T7"/>
              </a:cxn>
              <a:cxn ang="T14">
                <a:pos x="T8" y="T9"/>
              </a:cxn>
            </a:cxnLst>
            <a:rect l="T15" t="T16" r="T17" b="T18"/>
            <a:pathLst>
              <a:path w="19100" h="20526">
                <a:moveTo>
                  <a:pt x="8956" y="0"/>
                </a:moveTo>
                <a:cubicBezTo>
                  <a:pt x="7796" y="63"/>
                  <a:pt x="2710" y="1246"/>
                  <a:pt x="865" y="5972"/>
                </a:cubicBezTo>
                <a:cubicBezTo>
                  <a:pt x="-980" y="10698"/>
                  <a:pt x="174" y="15628"/>
                  <a:pt x="3871" y="18614"/>
                </a:cubicBezTo>
                <a:cubicBezTo>
                  <a:pt x="7567" y="21600"/>
                  <a:pt x="14843" y="21388"/>
                  <a:pt x="17732" y="15832"/>
                </a:cubicBezTo>
                <a:cubicBezTo>
                  <a:pt x="20620" y="10275"/>
                  <a:pt x="18371" y="5000"/>
                  <a:pt x="16174" y="2916"/>
                </a:cubicBezTo>
              </a:path>
            </a:pathLst>
          </a:custGeom>
          <a:noFill/>
          <a:ln w="76200" cap="flat">
            <a:solidFill>
              <a:srgbClr val="A6A6A6"/>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latin typeface="Arial Narrow" panose="020B0606020202030204" pitchFamily="34" charset="0"/>
            </a:endParaRPr>
          </a:p>
        </p:txBody>
      </p:sp>
      <p:sp>
        <p:nvSpPr>
          <p:cNvPr id="27" name="Rectangle 20">
            <a:extLst>
              <a:ext uri="{FF2B5EF4-FFF2-40B4-BE49-F238E27FC236}">
                <a16:creationId xmlns:a16="http://schemas.microsoft.com/office/drawing/2014/main" id="{F35B4AE3-85BE-43BD-8B34-1C129AA6465F}"/>
              </a:ext>
            </a:extLst>
          </p:cNvPr>
          <p:cNvSpPr>
            <a:spLocks/>
          </p:cNvSpPr>
          <p:nvPr/>
        </p:nvSpPr>
        <p:spPr bwMode="auto">
          <a:xfrm>
            <a:off x="2855425" y="2997553"/>
            <a:ext cx="1078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fr-BE" sz="1400" b="1" dirty="0" err="1">
                <a:solidFill>
                  <a:srgbClr val="FFFFFF"/>
                </a:solidFill>
                <a:latin typeface="Arial Narrow" panose="020B0606020202030204" pitchFamily="34" charset="0"/>
                <a:cs typeface="Lucida Grande" charset="0"/>
                <a:sym typeface="Lucida Grande" charset="0"/>
              </a:rPr>
              <a:t>Cryptogénique</a:t>
            </a:r>
            <a:br>
              <a:rPr lang="fr-BE" sz="1400" b="1" dirty="0">
                <a:solidFill>
                  <a:srgbClr val="FFFFFF"/>
                </a:solidFill>
                <a:latin typeface="Arial Narrow" panose="020B0606020202030204" pitchFamily="34" charset="0"/>
                <a:cs typeface="Lucida Grande" charset="0"/>
                <a:sym typeface="Lucida Grande" charset="0"/>
              </a:rPr>
            </a:br>
            <a:r>
              <a:rPr lang="fr-BE" sz="1600" b="1" dirty="0">
                <a:solidFill>
                  <a:srgbClr val="FFFFFF"/>
                </a:solidFill>
                <a:latin typeface="Arial Narrow" panose="020B0606020202030204" pitchFamily="34" charset="0"/>
                <a:cs typeface="Arial Bold" charset="0"/>
                <a:sym typeface="Arial Bold" charset="0"/>
              </a:rPr>
              <a:t>30%</a:t>
            </a:r>
            <a:endParaRPr lang="fr-BE" sz="1400" b="1" dirty="0">
              <a:solidFill>
                <a:srgbClr val="FFFFFF"/>
              </a:solidFill>
              <a:latin typeface="Arial Narrow" panose="020B0606020202030204" pitchFamily="34" charset="0"/>
              <a:cs typeface="Arial Bold" charset="0"/>
              <a:sym typeface="Arial Bold" charset="0"/>
            </a:endParaRPr>
          </a:p>
        </p:txBody>
      </p:sp>
      <p:sp>
        <p:nvSpPr>
          <p:cNvPr id="28" name="Rectangle 19">
            <a:extLst>
              <a:ext uri="{FF2B5EF4-FFF2-40B4-BE49-F238E27FC236}">
                <a16:creationId xmlns:a16="http://schemas.microsoft.com/office/drawing/2014/main" id="{72A4577E-EF9E-4C40-AF3D-C5D2E9B5BE65}"/>
              </a:ext>
            </a:extLst>
          </p:cNvPr>
          <p:cNvSpPr>
            <a:spLocks/>
          </p:cNvSpPr>
          <p:nvPr/>
        </p:nvSpPr>
        <p:spPr bwMode="auto">
          <a:xfrm>
            <a:off x="4183117" y="2070045"/>
            <a:ext cx="776984" cy="38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fr-MC" sz="1400" b="1" dirty="0">
                <a:latin typeface="Arial Narrow" panose="020B0606020202030204" pitchFamily="34" charset="0"/>
                <a:cs typeface="Lucida Grande" charset="0"/>
                <a:sym typeface="Lucida Grande" charset="0"/>
              </a:rPr>
              <a:t>Autre</a:t>
            </a:r>
            <a:br>
              <a:rPr lang="fr-MC" sz="1400" b="1" dirty="0">
                <a:latin typeface="Arial Narrow" panose="020B0606020202030204" pitchFamily="34" charset="0"/>
                <a:cs typeface="Lucida Grande" charset="0"/>
                <a:sym typeface="Lucida Grande" charset="0"/>
              </a:rPr>
            </a:br>
            <a:r>
              <a:rPr lang="fr-MC" sz="1600" b="1" dirty="0">
                <a:latin typeface="Arial Narrow" panose="020B0606020202030204" pitchFamily="34" charset="0"/>
                <a:cs typeface="Arial Bold" charset="0"/>
                <a:sym typeface="Arial Bold" charset="0"/>
              </a:rPr>
              <a:t>5%             </a:t>
            </a:r>
            <a:endParaRPr lang="fr-MC" sz="1400" b="1" dirty="0">
              <a:latin typeface="Arial Narrow" panose="020B0606020202030204" pitchFamily="34" charset="0"/>
              <a:cs typeface="Arial Bold" charset="0"/>
              <a:sym typeface="Arial Bold" charset="0"/>
            </a:endParaRPr>
          </a:p>
        </p:txBody>
      </p:sp>
      <p:sp>
        <p:nvSpPr>
          <p:cNvPr id="29" name="Rectangle 18">
            <a:extLst>
              <a:ext uri="{FF2B5EF4-FFF2-40B4-BE49-F238E27FC236}">
                <a16:creationId xmlns:a16="http://schemas.microsoft.com/office/drawing/2014/main" id="{8D1C233E-1D0B-4D95-8D6C-57A304874F9D}"/>
              </a:ext>
            </a:extLst>
          </p:cNvPr>
          <p:cNvSpPr>
            <a:spLocks/>
          </p:cNvSpPr>
          <p:nvPr/>
        </p:nvSpPr>
        <p:spPr bwMode="auto">
          <a:xfrm>
            <a:off x="5743828" y="1876682"/>
            <a:ext cx="3393724" cy="24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marL="39066"/>
            <a:r>
              <a:rPr lang="fr-CH" sz="2000" b="1" dirty="0">
                <a:latin typeface="Arial Narrow" panose="020B0606020202030204" pitchFamily="34" charset="0"/>
                <a:cs typeface="Arial Bold" charset="0"/>
                <a:sym typeface="Arial Bold" charset="0"/>
              </a:rPr>
              <a:t>AVC hémorragique </a:t>
            </a:r>
            <a:r>
              <a:rPr lang="fr-CH" sz="2400" b="1" dirty="0">
                <a:latin typeface="Arial Narrow" panose="020B0606020202030204" pitchFamily="34" charset="0"/>
                <a:cs typeface="Arial Bold" charset="0"/>
                <a:sym typeface="Arial Bold" charset="0"/>
              </a:rPr>
              <a:t>15%</a:t>
            </a:r>
            <a:endParaRPr lang="fr-CH" sz="2000" b="1" dirty="0">
              <a:latin typeface="Arial Narrow" panose="020B0606020202030204" pitchFamily="34" charset="0"/>
              <a:cs typeface="Arial Bold" charset="0"/>
              <a:sym typeface="Arial Bold" charset="0"/>
            </a:endParaRPr>
          </a:p>
        </p:txBody>
      </p:sp>
      <p:sp>
        <p:nvSpPr>
          <p:cNvPr id="30" name="Rectangle 17">
            <a:extLst>
              <a:ext uri="{FF2B5EF4-FFF2-40B4-BE49-F238E27FC236}">
                <a16:creationId xmlns:a16="http://schemas.microsoft.com/office/drawing/2014/main" id="{FDB489A1-4EEC-4868-B3CD-9FA6CDC5A03B}"/>
              </a:ext>
            </a:extLst>
          </p:cNvPr>
          <p:cNvSpPr>
            <a:spLocks/>
          </p:cNvSpPr>
          <p:nvPr/>
        </p:nvSpPr>
        <p:spPr bwMode="auto">
          <a:xfrm>
            <a:off x="410774" y="5165160"/>
            <a:ext cx="2804288" cy="24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marL="39066"/>
            <a:r>
              <a:rPr lang="fr-MC" sz="2000" b="1" dirty="0">
                <a:latin typeface="Arial Narrow" panose="020B0606020202030204" pitchFamily="34" charset="0"/>
                <a:cs typeface="Arial Bold" charset="0"/>
                <a:sym typeface="Arial Bold" charset="0"/>
              </a:rPr>
              <a:t>AVC ischémique </a:t>
            </a:r>
            <a:r>
              <a:rPr lang="fr-MC" sz="2400" b="1" dirty="0">
                <a:latin typeface="Arial Narrow" panose="020B0606020202030204" pitchFamily="34" charset="0"/>
                <a:cs typeface="Arial Bold" charset="0"/>
                <a:sym typeface="Arial Bold" charset="0"/>
              </a:rPr>
              <a:t>85%</a:t>
            </a:r>
            <a:endParaRPr lang="fr-MC" sz="2000" b="1" dirty="0">
              <a:latin typeface="Arial Narrow" panose="020B0606020202030204" pitchFamily="34" charset="0"/>
              <a:cs typeface="Arial Bold" charset="0"/>
              <a:sym typeface="Arial Bold" charset="0"/>
            </a:endParaRPr>
          </a:p>
        </p:txBody>
      </p:sp>
      <p:pic>
        <p:nvPicPr>
          <p:cNvPr id="18" name="4E92DA43-5712-40E9-AFDC-2C1062C78C6F" descr="7646DFF2-B812-4635-AA57-5171E34E5A45@chrc">
            <a:extLst>
              <a:ext uri="{FF2B5EF4-FFF2-40B4-BE49-F238E27FC236}">
                <a16:creationId xmlns:a16="http://schemas.microsoft.com/office/drawing/2014/main" id="{5935C499-B9CD-4DFB-991D-57DF76D6B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2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79907" y="1117797"/>
            <a:ext cx="7368797" cy="1323439"/>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Quel pourcentage d’AVC </a:t>
            </a:r>
            <a:r>
              <a:rPr lang="fr-CA" sz="4000" b="1" dirty="0" err="1">
                <a:solidFill>
                  <a:prstClr val="white">
                    <a:lumMod val="95000"/>
                  </a:prstClr>
                </a:solidFill>
                <a:latin typeface="Arial Narrow" panose="020B0606020202030204" pitchFamily="34" charset="0"/>
                <a:cs typeface="Candara"/>
              </a:rPr>
              <a:t>cryptogénique</a:t>
            </a:r>
            <a:r>
              <a:rPr lang="fr-CA" sz="4000" b="1" dirty="0">
                <a:solidFill>
                  <a:prstClr val="white">
                    <a:lumMod val="95000"/>
                  </a:prstClr>
                </a:solidFill>
                <a:latin typeface="Arial Narrow" panose="020B0606020202030204" pitchFamily="34" charset="0"/>
                <a:cs typeface="Candara"/>
              </a:rPr>
              <a:t> est dû à la FA?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fr-MC" sz="3200" b="1" i="1" dirty="0">
                <a:solidFill>
                  <a:srgbClr val="23334E"/>
                </a:solidFill>
                <a:latin typeface="Arial Narrow" panose="020B0606020202030204" pitchFamily="34" charset="0"/>
                <a:cs typeface="Aharoni" panose="02010803020104030203" pitchFamily="2" charset="-79"/>
              </a:rPr>
              <a:t>Sélectionnez l’une des options suivantes</a:t>
            </a:r>
            <a:r>
              <a:rPr lang="fr-MC" sz="2800" b="1" i="1" dirty="0">
                <a:solidFill>
                  <a:srgbClr val="1B1A5A"/>
                </a:solidFill>
                <a:latin typeface="Arial Narrow" pitchFamily="34" charset="0"/>
                <a:cs typeface="Aharoni" panose="02010803020104030203" pitchFamily="2" charset="-79"/>
              </a:rPr>
              <a:t> </a:t>
            </a:r>
            <a:endParaRPr lang="en-CA" b="1" i="1" dirty="0">
              <a:solidFill>
                <a:srgbClr val="1B1A5A"/>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2800" b="1" dirty="0">
                <a:latin typeface="Arial Narrow" pitchFamily="34" charset="0"/>
                <a:ea typeface="Lato" panose="020F0502020204030203" pitchFamily="34" charset="0"/>
                <a:cs typeface="Lato" panose="020F0502020204030203" pitchFamily="34" charset="0"/>
              </a:rPr>
              <a:t>10 %</a:t>
            </a:r>
          </a:p>
          <a:p>
            <a:pPr marL="914400" lvl="1" indent="-457200" algn="l" defTabSz="914377">
              <a:lnSpc>
                <a:spcPct val="100000"/>
              </a:lnSpc>
              <a:spcBef>
                <a:spcPts val="600"/>
              </a:spcBef>
              <a:buFont typeface="+mj-lt"/>
              <a:buAutoNum type="arabicPeriod"/>
            </a:pPr>
            <a:r>
              <a:rPr lang="en-CA" sz="2800" b="1" dirty="0">
                <a:latin typeface="Arial Narrow" pitchFamily="34" charset="0"/>
                <a:ea typeface="Lato" panose="020F0502020204030203" pitchFamily="34" charset="0"/>
                <a:cs typeface="Lato" panose="020F0502020204030203" pitchFamily="34" charset="0"/>
              </a:rPr>
              <a:t>15 %</a:t>
            </a:r>
          </a:p>
          <a:p>
            <a:pPr marL="914400" lvl="1" indent="-457200" algn="l" defTabSz="914377">
              <a:lnSpc>
                <a:spcPct val="100000"/>
              </a:lnSpc>
              <a:spcBef>
                <a:spcPts val="600"/>
              </a:spcBef>
              <a:buFont typeface="+mj-lt"/>
              <a:buAutoNum type="arabicPeriod"/>
            </a:pPr>
            <a:r>
              <a:rPr lang="en-CA" sz="2800" b="1" dirty="0">
                <a:latin typeface="Arial Narrow" pitchFamily="34" charset="0"/>
                <a:ea typeface="Lato" panose="020F0502020204030203" pitchFamily="34" charset="0"/>
                <a:cs typeface="Lato" panose="020F0502020204030203" pitchFamily="34" charset="0"/>
              </a:rPr>
              <a:t>30 %</a:t>
            </a:r>
          </a:p>
          <a:p>
            <a:pPr marL="914400" lvl="1" indent="-457200" algn="l" defTabSz="914377">
              <a:lnSpc>
                <a:spcPct val="100000"/>
              </a:lnSpc>
              <a:spcBef>
                <a:spcPts val="600"/>
              </a:spcBef>
              <a:buFont typeface="+mj-lt"/>
              <a:buAutoNum type="arabicPeriod"/>
            </a:pPr>
            <a:r>
              <a:rPr lang="en-CA" sz="2800" b="1" dirty="0">
                <a:latin typeface="Arial Narrow" pitchFamily="34" charset="0"/>
                <a:ea typeface="Lato" panose="020F0502020204030203" pitchFamily="34" charset="0"/>
                <a:cs typeface="Lato" panose="020F0502020204030203" pitchFamily="34" charset="0"/>
              </a:rPr>
              <a:t>45 %</a:t>
            </a:r>
          </a:p>
          <a:p>
            <a:pPr marL="914400" lvl="1" indent="-457200" algn="l" defTabSz="914377">
              <a:lnSpc>
                <a:spcPct val="100000"/>
              </a:lnSpc>
              <a:spcBef>
                <a:spcPts val="600"/>
              </a:spcBef>
              <a:buFont typeface="+mj-lt"/>
              <a:buAutoNum type="arabicPeriod"/>
            </a:pPr>
            <a:r>
              <a:rPr lang="en-CA" sz="2800" b="1" dirty="0">
                <a:latin typeface="Arial Narrow" pitchFamily="34" charset="0"/>
                <a:ea typeface="Lato" panose="020F0502020204030203" pitchFamily="34" charset="0"/>
                <a:cs typeface="Lato" panose="020F0502020204030203" pitchFamily="34" charset="0"/>
              </a:rPr>
              <a:t>Je ne sais pas</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47E740F4-1682-4DFF-BF32-9AED9FB3C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FD25E13D-4E2F-4E5D-AD32-2E5D2D0EE8A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211852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0894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89826"/>
            <a:ext cx="6149975" cy="1323439"/>
          </a:xfrm>
          <a:prstGeom prst="rect">
            <a:avLst/>
          </a:prstGeom>
          <a:noFill/>
        </p:spPr>
        <p:txBody>
          <a:bodyPr wrap="square">
            <a:spAutoFit/>
          </a:bodyPr>
          <a:lstStyle/>
          <a:p>
            <a:pPr>
              <a:defRPr/>
            </a:pPr>
            <a:r>
              <a:rPr lang="fr-FR" sz="4000" b="1" dirty="0">
                <a:solidFill>
                  <a:srgbClr val="1B1A5A"/>
                </a:solidFill>
                <a:latin typeface="Arial Narrow" pitchFamily="34" charset="0"/>
                <a:cs typeface="Candara"/>
              </a:rPr>
              <a:t>AVC idiopathique et FA </a:t>
            </a:r>
            <a:endParaRPr lang="en-CA" sz="4000" b="1" i="1" dirty="0">
              <a:solidFill>
                <a:srgbClr val="1B1A5A"/>
              </a:solidFill>
              <a:latin typeface="Arial Narrow" pitchFamily="34" charset="0"/>
              <a:cs typeface="Candara"/>
            </a:endParaRPr>
          </a:p>
          <a:p>
            <a:pPr lvl="0">
              <a:defRPr/>
            </a:pPr>
            <a:endParaRPr lang="en-CA" sz="4000" b="1" dirty="0">
              <a:solidFill>
                <a:srgbClr val="1B1A5A"/>
              </a:solidFill>
              <a:latin typeface="Arial Narrow" panose="020B0606020202030204" pitchFamily="34" charset="0"/>
              <a:cs typeface="Aharoni" panose="02010803020104030203" pitchFamily="2" charset="-79"/>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51950" y="6347878"/>
            <a:ext cx="7595759" cy="401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SCAF = Subclinical atrial fibrillation</a:t>
            </a:r>
          </a:p>
          <a:p>
            <a:pPr lvl="0">
              <a:lnSpc>
                <a:spcPct val="90000"/>
              </a:lnSpc>
              <a:defRPr/>
            </a:pPr>
            <a:r>
              <a:rPr lang="en-CA" sz="900" dirty="0">
                <a:solidFill>
                  <a:prstClr val="white"/>
                </a:solidFill>
                <a:latin typeface="Arial Narrow" panose="020B0606020202030204" pitchFamily="34" charset="0"/>
                <a:cs typeface="Arial" pitchFamily="34" charset="0"/>
              </a:rPr>
              <a:t>Gladstone DJ, Spring M, Dorian P, </a:t>
            </a:r>
            <a:r>
              <a:rPr lang="en-CA" sz="900" dirty="0" err="1">
                <a:solidFill>
                  <a:prstClr val="white"/>
                </a:solidFill>
                <a:latin typeface="Arial Narrow" panose="020B0606020202030204" pitchFamily="34" charset="0"/>
                <a:cs typeface="Arial" pitchFamily="34" charset="0"/>
              </a:rPr>
              <a:t>Panzov</a:t>
            </a:r>
            <a:r>
              <a:rPr lang="en-CA" sz="900" dirty="0">
                <a:solidFill>
                  <a:prstClr val="white"/>
                </a:solidFill>
                <a:latin typeface="Arial Narrow" panose="020B0606020202030204" pitchFamily="34" charset="0"/>
                <a:cs typeface="Arial" pitchFamily="34" charset="0"/>
              </a:rPr>
              <a:t> V, Thorpe KE, Hall J, et al. </a:t>
            </a:r>
          </a:p>
          <a:p>
            <a:pPr lvl="0">
              <a:lnSpc>
                <a:spcPct val="90000"/>
              </a:lnSpc>
              <a:defRPr/>
            </a:pPr>
            <a:r>
              <a:rPr lang="en-CA" sz="900" dirty="0">
                <a:solidFill>
                  <a:prstClr val="white"/>
                </a:solidFill>
                <a:latin typeface="Arial Narrow" panose="020B0606020202030204" pitchFamily="34" charset="0"/>
                <a:cs typeface="Arial" pitchFamily="34" charset="0"/>
              </a:rPr>
              <a:t>N </a:t>
            </a:r>
            <a:r>
              <a:rPr lang="en-CA" sz="900" dirty="0" err="1">
                <a:solidFill>
                  <a:prstClr val="white"/>
                </a:solidFill>
                <a:latin typeface="Arial Narrow" panose="020B0606020202030204" pitchFamily="34" charset="0"/>
                <a:cs typeface="Arial" pitchFamily="34" charset="0"/>
              </a:rPr>
              <a:t>Engl</a:t>
            </a:r>
            <a:r>
              <a:rPr lang="en-CA" sz="900" dirty="0">
                <a:solidFill>
                  <a:prstClr val="white"/>
                </a:solidFill>
                <a:latin typeface="Arial Narrow" panose="020B0606020202030204" pitchFamily="34" charset="0"/>
                <a:cs typeface="Arial" pitchFamily="34" charset="0"/>
              </a:rPr>
              <a:t> J Med 2014; 370:2467-2477.</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76433" y="2292129"/>
            <a:ext cx="8832326" cy="3323987"/>
          </a:xfrm>
          <a:prstGeom prst="rect">
            <a:avLst/>
          </a:prstGeom>
          <a:noFill/>
        </p:spPr>
        <p:txBody>
          <a:bodyPr wrap="square" rtlCol="0">
            <a:spAutoFit/>
          </a:bodyPr>
          <a:lstStyle/>
          <a:p>
            <a:pPr algn="ctr" defTabSz="914400">
              <a:defRPr/>
            </a:pPr>
            <a:r>
              <a:rPr lang="fr-FR" sz="3000" b="1" spc="-4" dirty="0">
                <a:latin typeface="Arial Narrow" pitchFamily="34" charset="0"/>
                <a:cs typeface="Candara"/>
              </a:rPr>
              <a:t>La fibrillation auriculaire paroxystique est souvent</a:t>
            </a:r>
            <a:r>
              <a:rPr lang="fr-FR" sz="3000" b="1" spc="51" dirty="0">
                <a:latin typeface="Arial Narrow" pitchFamily="34" charset="0"/>
                <a:cs typeface="Candara"/>
              </a:rPr>
              <a:t> </a:t>
            </a:r>
            <a:r>
              <a:rPr lang="fr-FR" sz="3000" b="1" dirty="0">
                <a:latin typeface="Arial Narrow" pitchFamily="34" charset="0"/>
                <a:cs typeface="Candara"/>
              </a:rPr>
              <a:t>as</a:t>
            </a:r>
            <a:r>
              <a:rPr lang="fr-FR" sz="3000" b="1" spc="19" dirty="0">
                <a:latin typeface="Arial Narrow" pitchFamily="34" charset="0"/>
                <a:cs typeface="Candara"/>
              </a:rPr>
              <a:t>y</a:t>
            </a:r>
            <a:r>
              <a:rPr lang="fr-FR" sz="3000" b="1" spc="-19" dirty="0">
                <a:latin typeface="Arial Narrow" pitchFamily="34" charset="0"/>
                <a:cs typeface="Candara"/>
              </a:rPr>
              <a:t>m</a:t>
            </a:r>
            <a:r>
              <a:rPr lang="fr-FR" sz="3000" b="1" spc="-9" dirty="0">
                <a:latin typeface="Arial Narrow" pitchFamily="34" charset="0"/>
                <a:cs typeface="Candara"/>
              </a:rPr>
              <a:t>p</a:t>
            </a:r>
            <a:r>
              <a:rPr lang="fr-FR" sz="3000" b="1" spc="14" dirty="0">
                <a:latin typeface="Arial Narrow" pitchFamily="34" charset="0"/>
                <a:cs typeface="Candara"/>
              </a:rPr>
              <a:t>t</a:t>
            </a:r>
            <a:r>
              <a:rPr lang="fr-FR" sz="3000" b="1" spc="-14" dirty="0">
                <a:latin typeface="Arial Narrow" pitchFamily="34" charset="0"/>
                <a:cs typeface="Candara"/>
              </a:rPr>
              <a:t>o</a:t>
            </a:r>
            <a:r>
              <a:rPr lang="fr-FR" sz="3000" b="1" spc="4" dirty="0">
                <a:latin typeface="Arial Narrow" pitchFamily="34" charset="0"/>
                <a:cs typeface="Candara"/>
              </a:rPr>
              <a:t>m</a:t>
            </a:r>
            <a:r>
              <a:rPr lang="fr-FR" sz="3000" b="1" spc="-9" dirty="0">
                <a:latin typeface="Arial Narrow" pitchFamily="34" charset="0"/>
                <a:cs typeface="Candara"/>
              </a:rPr>
              <a:t>a</a:t>
            </a:r>
            <a:r>
              <a:rPr lang="fr-FR" sz="3000" b="1" spc="29" dirty="0">
                <a:latin typeface="Arial Narrow" pitchFamily="34" charset="0"/>
                <a:cs typeface="Candara"/>
              </a:rPr>
              <a:t>t</a:t>
            </a:r>
            <a:r>
              <a:rPr lang="fr-FR" sz="3000" b="1" spc="-14" dirty="0">
                <a:latin typeface="Arial Narrow" pitchFamily="34" charset="0"/>
                <a:cs typeface="Candara"/>
              </a:rPr>
              <a:t>ique ou</a:t>
            </a:r>
            <a:r>
              <a:rPr lang="fr-FR" sz="3000" b="1" dirty="0">
                <a:latin typeface="Arial Narrow" pitchFamily="34" charset="0"/>
                <a:cs typeface="Candara"/>
              </a:rPr>
              <a:t> </a:t>
            </a:r>
            <a:r>
              <a:rPr lang="fr-FR" sz="3000" b="1" dirty="0" err="1">
                <a:latin typeface="Arial Narrow" pitchFamily="34" charset="0"/>
                <a:cs typeface="Candara"/>
              </a:rPr>
              <a:t>subclinique</a:t>
            </a:r>
            <a:r>
              <a:rPr lang="fr-FR" sz="3000" b="1" dirty="0">
                <a:latin typeface="Arial Narrow" pitchFamily="34" charset="0"/>
                <a:cs typeface="Candara"/>
              </a:rPr>
              <a:t> (FASC) et passe inaperçue, en particulier lors de brèves périodes d’observation. Par conséquent, la FASC pourrait ne pas être traitée dans le cadre des soins habituels administrés aux patients souffrant d’un AVC ischémique ou d’un accident ischémique transitoire (AIT).</a:t>
            </a:r>
            <a:endParaRPr lang="en-CA" sz="3000" b="1" dirty="0">
              <a:solidFill>
                <a:prstClr val="black"/>
              </a:solidFill>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9ED3B7EF-A13A-45B9-860C-8918B736F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4002" y="181400"/>
            <a:ext cx="1598767" cy="91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179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86588" y="172754"/>
            <a:ext cx="6930552" cy="830997"/>
          </a:xfrm>
          <a:prstGeom prst="rect">
            <a:avLst/>
          </a:prstGeom>
          <a:noFill/>
        </p:spPr>
        <p:txBody>
          <a:bodyPr wrap="square">
            <a:spAutoFit/>
          </a:bodyPr>
          <a:lstStyle/>
          <a:p>
            <a:pPr>
              <a:defRPr/>
            </a:pPr>
            <a:r>
              <a:rPr lang="fr-BE" sz="2400" b="1" dirty="0">
                <a:solidFill>
                  <a:srgbClr val="1B1A5A"/>
                </a:solidFill>
                <a:latin typeface="Arial Narrow" pitchFamily="34" charset="0"/>
              </a:rPr>
              <a:t>Le taux de détection de la FA augmente avec la durée des examens dans les cas d’AVC idiopathique</a:t>
            </a:r>
            <a:r>
              <a:rPr lang="en-CA" sz="2400" b="1" dirty="0">
                <a:solidFill>
                  <a:srgbClr val="183059"/>
                </a:solidFill>
                <a:latin typeface="Arial Narrow" panose="020B0606020202030204" pitchFamily="34" charset="0"/>
                <a:cs typeface="Aharoni" panose="02010803020104030203" pitchFamily="2" charset="-79"/>
              </a:rPr>
              <a:t>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DEB5E3-E829-4ABF-AF6A-871D28178210}"/>
              </a:ext>
            </a:extLst>
          </p:cNvPr>
          <p:cNvSpPr/>
          <p:nvPr/>
        </p:nvSpPr>
        <p:spPr>
          <a:xfrm>
            <a:off x="-6448" y="1338222"/>
            <a:ext cx="9150448" cy="369332"/>
          </a:xfrm>
          <a:prstGeom prst="rect">
            <a:avLst/>
          </a:prstGeom>
        </p:spPr>
        <p:txBody>
          <a:bodyPr wrap="square">
            <a:spAutoFit/>
          </a:bodyPr>
          <a:lstStyle/>
          <a:p>
            <a:pPr algn="ctr">
              <a:spcBef>
                <a:spcPts val="0"/>
              </a:spcBef>
            </a:pPr>
            <a:r>
              <a:rPr lang="fr-CA" b="1" dirty="0">
                <a:solidFill>
                  <a:srgbClr val="356AC1"/>
                </a:solidFill>
                <a:latin typeface="Arial Narrow" panose="020B0606020202030204" pitchFamily="34" charset="0"/>
              </a:rPr>
              <a:t>Le taux de détection de la FA paroxystique a  augmenté de 2% / 24 heures à 15 % sur 4 semaines</a:t>
            </a:r>
          </a:p>
        </p:txBody>
      </p: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419420"/>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Gladstone DJ et al. N Engl J Med 2014;370;2467-2477</a:t>
            </a:r>
          </a:p>
        </p:txBody>
      </p:sp>
      <p:graphicFrame>
        <p:nvGraphicFramePr>
          <p:cNvPr id="10" name="Chart 9">
            <a:extLst>
              <a:ext uri="{FF2B5EF4-FFF2-40B4-BE49-F238E27FC236}">
                <a16:creationId xmlns:a16="http://schemas.microsoft.com/office/drawing/2014/main" id="{A4C6ED91-4FD7-422D-96D6-9829BBDC8C56}"/>
              </a:ext>
            </a:extLst>
          </p:cNvPr>
          <p:cNvGraphicFramePr/>
          <p:nvPr>
            <p:extLst>
              <p:ext uri="{D42A27DB-BD31-4B8C-83A1-F6EECF244321}">
                <p14:modId xmlns:p14="http://schemas.microsoft.com/office/powerpoint/2010/main" val="2623167515"/>
              </p:ext>
            </p:extLst>
          </p:nvPr>
        </p:nvGraphicFramePr>
        <p:xfrm>
          <a:off x="1938929" y="1644682"/>
          <a:ext cx="5674539" cy="3978319"/>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5">
            <a:extLst>
              <a:ext uri="{FF2B5EF4-FFF2-40B4-BE49-F238E27FC236}">
                <a16:creationId xmlns:a16="http://schemas.microsoft.com/office/drawing/2014/main" id="{D4FCF3A4-C7BA-4CC8-BBB1-6615B74DE518}"/>
              </a:ext>
            </a:extLst>
          </p:cNvPr>
          <p:cNvSpPr>
            <a:spLocks noChangeArrowheads="1"/>
          </p:cNvSpPr>
          <p:nvPr/>
        </p:nvSpPr>
        <p:spPr bwMode="auto">
          <a:xfrm rot="16200000">
            <a:off x="435126" y="3359407"/>
            <a:ext cx="3007605" cy="492443"/>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rPr>
              <a:t>Patients atteints de fibrillation auriculaire détectée</a:t>
            </a:r>
            <a:r>
              <a:rPr kumimoji="0" lang="fr-CA" sz="1600" b="1" i="0" u="none" strike="noStrike" kern="0" cap="none" spc="0" normalizeH="0" noProof="0" dirty="0">
                <a:ln>
                  <a:noFill/>
                </a:ln>
                <a:solidFill>
                  <a:srgbClr val="1C1C1C"/>
                </a:solidFill>
                <a:effectLst/>
                <a:uLnTx/>
                <a:uFillTx/>
                <a:latin typeface="Arial Narrow" panose="020B0606020202030204" pitchFamily="34" charset="0"/>
                <a:cs typeface="Lato"/>
              </a:rPr>
              <a:t> </a:t>
            </a:r>
            <a:r>
              <a:rPr lang="fr-CA" sz="1600" b="1" kern="0" dirty="0">
                <a:solidFill>
                  <a:srgbClr val="1C1C1C"/>
                </a:solidFill>
                <a:latin typeface="Arial Narrow" panose="020B0606020202030204" pitchFamily="34" charset="0"/>
                <a:cs typeface="Lato"/>
              </a:rPr>
              <a:t> (%)</a:t>
            </a:r>
            <a:endPar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endParaRPr>
          </a:p>
        </p:txBody>
      </p:sp>
      <p:sp>
        <p:nvSpPr>
          <p:cNvPr id="13" name="Rectangle 5">
            <a:extLst>
              <a:ext uri="{FF2B5EF4-FFF2-40B4-BE49-F238E27FC236}">
                <a16:creationId xmlns:a16="http://schemas.microsoft.com/office/drawing/2014/main" id="{1620C9FE-2DB0-4C96-980A-5AF1E62F5FF9}"/>
              </a:ext>
            </a:extLst>
          </p:cNvPr>
          <p:cNvSpPr>
            <a:spLocks noChangeArrowheads="1"/>
          </p:cNvSpPr>
          <p:nvPr/>
        </p:nvSpPr>
        <p:spPr bwMode="auto">
          <a:xfrm>
            <a:off x="2566930" y="5415053"/>
            <a:ext cx="4814372" cy="277000"/>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800" b="1" i="0" u="none" strike="noStrike" kern="0" cap="none" spc="0" normalizeH="0" baseline="0" noProof="0" dirty="0">
                <a:ln>
                  <a:noFill/>
                </a:ln>
                <a:solidFill>
                  <a:srgbClr val="1C1C1C"/>
                </a:solidFill>
                <a:effectLst/>
                <a:uLnTx/>
                <a:uFillTx/>
                <a:latin typeface="Arial Narrow" panose="020B0606020202030204" pitchFamily="34" charset="0"/>
                <a:cs typeface="Lato"/>
              </a:rPr>
              <a:t>Durée de la surveillance</a:t>
            </a:r>
            <a:r>
              <a:rPr kumimoji="0" lang="fr-CA" sz="1800" b="1" i="0" u="none" strike="noStrike" kern="0" cap="none" spc="0" normalizeH="0" noProof="0" dirty="0">
                <a:ln>
                  <a:noFill/>
                </a:ln>
                <a:solidFill>
                  <a:srgbClr val="1C1C1C"/>
                </a:solidFill>
                <a:effectLst/>
                <a:uLnTx/>
                <a:uFillTx/>
                <a:latin typeface="Arial Narrow" panose="020B0606020202030204" pitchFamily="34" charset="0"/>
                <a:cs typeface="Lato"/>
              </a:rPr>
              <a:t> ECG</a:t>
            </a:r>
            <a:endParaRPr kumimoji="0" lang="fr-CA" sz="1800" b="1" i="0" u="none" strike="noStrike" kern="0" cap="none" spc="0" normalizeH="0" baseline="0" noProof="0" dirty="0">
              <a:ln>
                <a:noFill/>
              </a:ln>
              <a:solidFill>
                <a:srgbClr val="1C1C1C"/>
              </a:solidFill>
              <a:effectLst/>
              <a:uLnTx/>
              <a:uFillTx/>
              <a:latin typeface="Arial Narrow" panose="020B0606020202030204" pitchFamily="34" charset="0"/>
              <a:cs typeface="Lato"/>
            </a:endParaRPr>
          </a:p>
        </p:txBody>
      </p:sp>
      <p:sp>
        <p:nvSpPr>
          <p:cNvPr id="14" name="Rectangle 13">
            <a:extLst>
              <a:ext uri="{FF2B5EF4-FFF2-40B4-BE49-F238E27FC236}">
                <a16:creationId xmlns:a16="http://schemas.microsoft.com/office/drawing/2014/main" id="{E846A335-D004-4F6D-883D-18B2D65245D2}"/>
              </a:ext>
            </a:extLst>
          </p:cNvPr>
          <p:cNvSpPr/>
          <p:nvPr/>
        </p:nvSpPr>
        <p:spPr>
          <a:xfrm>
            <a:off x="1080655" y="5715079"/>
            <a:ext cx="6958940" cy="523220"/>
          </a:xfrm>
          <a:prstGeom prst="rect">
            <a:avLst/>
          </a:prstGeom>
        </p:spPr>
        <p:txBody>
          <a:bodyPr wrap="square">
            <a:spAutoFit/>
          </a:bodyPr>
          <a:lstStyle/>
          <a:p>
            <a:pPr algn="ctr"/>
            <a:r>
              <a:rPr lang="fr-LU" sz="1400" b="1" spc="-4" dirty="0">
                <a:solidFill>
                  <a:schemeClr val="tx1">
                    <a:lumMod val="75000"/>
                    <a:lumOff val="25000"/>
                  </a:schemeClr>
                </a:solidFill>
                <a:latin typeface="Arial Narrow" pitchFamily="34" charset="0"/>
                <a:cs typeface="Times New Roman"/>
              </a:rPr>
              <a:t>Bénéfice accru d’une surveillance ECG prolongée pour la détection de la fibrillation auriculaire chez les patients souffrant d’AVC </a:t>
            </a:r>
            <a:r>
              <a:rPr lang="fr-LU" sz="1400" b="1" spc="-4" dirty="0" err="1">
                <a:solidFill>
                  <a:schemeClr val="tx1">
                    <a:lumMod val="75000"/>
                    <a:lumOff val="25000"/>
                  </a:schemeClr>
                </a:solidFill>
                <a:latin typeface="Arial Narrow" pitchFamily="34" charset="0"/>
                <a:cs typeface="Times New Roman"/>
              </a:rPr>
              <a:t>cryptogénique</a:t>
            </a:r>
            <a:r>
              <a:rPr lang="fr-LU" sz="1400" b="1" spc="-4" dirty="0">
                <a:solidFill>
                  <a:schemeClr val="tx1">
                    <a:lumMod val="75000"/>
                    <a:lumOff val="25000"/>
                  </a:schemeClr>
                </a:solidFill>
                <a:latin typeface="Arial Narrow" pitchFamily="34" charset="0"/>
                <a:cs typeface="Times New Roman"/>
              </a:rPr>
              <a:t> et d’AIT</a:t>
            </a:r>
            <a:r>
              <a:rPr lang="fr-LU" sz="1400" b="1" dirty="0">
                <a:solidFill>
                  <a:schemeClr val="tx1">
                    <a:lumMod val="75000"/>
                    <a:lumOff val="25000"/>
                  </a:schemeClr>
                </a:solidFill>
                <a:latin typeface="Arial Narrow" pitchFamily="34" charset="0"/>
                <a:cs typeface="Times New Roman"/>
              </a:rPr>
              <a:t>.</a:t>
            </a:r>
            <a:endParaRPr lang="en-CA" sz="1400" dirty="0">
              <a:solidFill>
                <a:schemeClr val="tx1">
                  <a:lumMod val="75000"/>
                  <a:lumOff val="25000"/>
                </a:schemeClr>
              </a:solidFill>
              <a:latin typeface="Arial Narrow" panose="020B0606020202030204" pitchFamily="34" charset="0"/>
            </a:endParaRPr>
          </a:p>
        </p:txBody>
      </p:sp>
      <p:pic>
        <p:nvPicPr>
          <p:cNvPr id="16" name="4E92DA43-5712-40E9-AFDC-2C1062C78C6F" descr="7646DFF2-B812-4635-AA57-5171E34E5A45@chrc">
            <a:extLst>
              <a:ext uri="{FF2B5EF4-FFF2-40B4-BE49-F238E27FC236}">
                <a16:creationId xmlns:a16="http://schemas.microsoft.com/office/drawing/2014/main" id="{800C44AA-05FC-4290-97C2-9BF981AD4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355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67688B-9BCA-4F75-89BF-BFDD38068E15}"/>
              </a:ext>
            </a:extLst>
          </p:cNvPr>
          <p:cNvPicPr>
            <a:picLocks noChangeAspect="1"/>
          </p:cNvPicPr>
          <p:nvPr/>
        </p:nvPicPr>
        <p:blipFill>
          <a:blip r:embed="rId3"/>
          <a:stretch>
            <a:fillRect/>
          </a:stretch>
        </p:blipFill>
        <p:spPr>
          <a:xfrm>
            <a:off x="3112330" y="1853691"/>
            <a:ext cx="2919338" cy="1720873"/>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333057"/>
            <a:ext cx="9144000" cy="524944"/>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60323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13950"/>
            <a:ext cx="6930551" cy="830997"/>
          </a:xfrm>
          <a:prstGeom prst="rect">
            <a:avLst/>
          </a:prstGeom>
          <a:noFill/>
        </p:spPr>
        <p:txBody>
          <a:bodyPr wrap="square">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fr-FR" altLang="fr-FR" sz="2400" b="1" dirty="0">
                <a:solidFill>
                  <a:srgbClr val="1B1A5A"/>
                </a:solidFill>
                <a:latin typeface="Arial Narrow" panose="020B0606020202030204" pitchFamily="34" charset="0"/>
                <a:cs typeface="Aharoni" panose="02010803020104030203" pitchFamily="2" charset="-79"/>
              </a:rPr>
              <a:t>Algorithme suggéré pour les patients atteints d’AVC ischémique ou d’AIT avec FA paroxystique suspectée</a:t>
            </a:r>
            <a:endParaRPr lang="en-CA" sz="24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502545"/>
            <a:ext cx="4341263" cy="230832"/>
          </a:xfrm>
          <a:prstGeom prst="rect">
            <a:avLst/>
          </a:prstGeom>
          <a:noFill/>
          <a:ln w="9525">
            <a:noFill/>
            <a:miter lim="800000"/>
            <a:headEnd/>
            <a:tailEnd/>
          </a:ln>
        </p:spPr>
        <p:txBody>
          <a:bodyPr wrap="square">
            <a:spAutoFit/>
          </a:bodyPr>
          <a:lstStyle/>
          <a:p>
            <a:pPr lvl="0">
              <a:defRPr/>
            </a:pPr>
            <a:r>
              <a:rPr lang="da-DK" altLang="en-US" sz="900">
                <a:solidFill>
                  <a:prstClr val="white"/>
                </a:solidFill>
                <a:latin typeface="Arial Narrow" panose="020B0606020202030204" pitchFamily="34" charset="0"/>
                <a:cs typeface="Lato"/>
              </a:rPr>
              <a:t>Gladstone et al. Stroke. 2015;46:936-941</a:t>
            </a:r>
            <a:endParaRPr lang="da-DK" altLang="en-US" sz="900" dirty="0">
              <a:solidFill>
                <a:prstClr val="white"/>
              </a:solidFill>
              <a:latin typeface="Arial Narrow" panose="020B0606020202030204" pitchFamily="34" charset="0"/>
              <a:cs typeface="Lato"/>
            </a:endParaRPr>
          </a:p>
        </p:txBody>
      </p:sp>
      <p:sp>
        <p:nvSpPr>
          <p:cNvPr id="24" name="Rectangle 23">
            <a:extLst>
              <a:ext uri="{FF2B5EF4-FFF2-40B4-BE49-F238E27FC236}">
                <a16:creationId xmlns:a16="http://schemas.microsoft.com/office/drawing/2014/main" id="{E4C0584A-5B02-482D-92CA-8888D353AC99}"/>
              </a:ext>
            </a:extLst>
          </p:cNvPr>
          <p:cNvSpPr/>
          <p:nvPr/>
        </p:nvSpPr>
        <p:spPr>
          <a:xfrm>
            <a:off x="211755" y="5850921"/>
            <a:ext cx="4572000" cy="246221"/>
          </a:xfrm>
          <a:prstGeom prst="rect">
            <a:avLst/>
          </a:prstGeom>
        </p:spPr>
        <p:txBody>
          <a:bodyPr>
            <a:spAutoFit/>
          </a:bodyPr>
          <a:lstStyle/>
          <a:p>
            <a:r>
              <a:rPr lang="en-US" sz="1000" dirty="0">
                <a:latin typeface="Arial Narrow" panose="020B0606020202030204" pitchFamily="34" charset="0"/>
              </a:rPr>
              <a:t>ESA =  </a:t>
            </a:r>
            <a:r>
              <a:rPr lang="en-US" sz="1000" dirty="0" err="1">
                <a:latin typeface="Arial Narrow" panose="020B0606020202030204" pitchFamily="34" charset="0"/>
              </a:rPr>
              <a:t>extrasystole</a:t>
            </a:r>
            <a:r>
              <a:rPr lang="en-US" sz="1000" dirty="0">
                <a:latin typeface="Arial Narrow" panose="020B0606020202030204" pitchFamily="34" charset="0"/>
              </a:rPr>
              <a:t> </a:t>
            </a:r>
            <a:r>
              <a:rPr lang="en-US" sz="1000" dirty="0" err="1">
                <a:latin typeface="Arial Narrow" panose="020B0606020202030204" pitchFamily="34" charset="0"/>
              </a:rPr>
              <a:t>auriculaire</a:t>
            </a:r>
            <a:r>
              <a:rPr lang="en-US" sz="1000" dirty="0">
                <a:latin typeface="Arial Narrow" panose="020B0606020202030204" pitchFamily="34" charset="0"/>
              </a:rPr>
              <a:t>.</a:t>
            </a:r>
          </a:p>
        </p:txBody>
      </p:sp>
      <p:pic>
        <p:nvPicPr>
          <p:cNvPr id="3" name="Picture 2">
            <a:extLst>
              <a:ext uri="{FF2B5EF4-FFF2-40B4-BE49-F238E27FC236}">
                <a16:creationId xmlns:a16="http://schemas.microsoft.com/office/drawing/2014/main" id="{B9507B2A-A6A2-47A3-975C-83FD38FB9C9A}"/>
              </a:ext>
            </a:extLst>
          </p:cNvPr>
          <p:cNvPicPr>
            <a:picLocks noChangeAspect="1"/>
          </p:cNvPicPr>
          <p:nvPr/>
        </p:nvPicPr>
        <p:blipFill>
          <a:blip r:embed="rId6"/>
          <a:stretch>
            <a:fillRect/>
          </a:stretch>
        </p:blipFill>
        <p:spPr>
          <a:xfrm>
            <a:off x="3112330" y="1410060"/>
            <a:ext cx="2919337" cy="704849"/>
          </a:xfrm>
          <a:prstGeom prst="rect">
            <a:avLst/>
          </a:prstGeom>
        </p:spPr>
      </p:pic>
      <p:pic>
        <p:nvPicPr>
          <p:cNvPr id="12" name="Picture 11">
            <a:extLst>
              <a:ext uri="{FF2B5EF4-FFF2-40B4-BE49-F238E27FC236}">
                <a16:creationId xmlns:a16="http://schemas.microsoft.com/office/drawing/2014/main" id="{5DF0D663-EA74-4160-8548-B2879DA015CF}"/>
              </a:ext>
            </a:extLst>
          </p:cNvPr>
          <p:cNvPicPr>
            <a:picLocks noChangeAspect="1"/>
          </p:cNvPicPr>
          <p:nvPr/>
        </p:nvPicPr>
        <p:blipFill>
          <a:blip r:embed="rId7"/>
          <a:stretch>
            <a:fillRect/>
          </a:stretch>
        </p:blipFill>
        <p:spPr>
          <a:xfrm>
            <a:off x="1228132" y="3456642"/>
            <a:ext cx="6687736" cy="1526096"/>
          </a:xfrm>
          <a:prstGeom prst="rect">
            <a:avLst/>
          </a:prstGeom>
        </p:spPr>
      </p:pic>
      <p:pic>
        <p:nvPicPr>
          <p:cNvPr id="13" name="Picture 12">
            <a:extLst>
              <a:ext uri="{FF2B5EF4-FFF2-40B4-BE49-F238E27FC236}">
                <a16:creationId xmlns:a16="http://schemas.microsoft.com/office/drawing/2014/main" id="{C32A6427-6933-4D1B-ABF6-2E8825C8B8C6}"/>
              </a:ext>
            </a:extLst>
          </p:cNvPr>
          <p:cNvPicPr>
            <a:picLocks noChangeAspect="1"/>
          </p:cNvPicPr>
          <p:nvPr/>
        </p:nvPicPr>
        <p:blipFill>
          <a:blip r:embed="rId8"/>
          <a:stretch>
            <a:fillRect/>
          </a:stretch>
        </p:blipFill>
        <p:spPr>
          <a:xfrm>
            <a:off x="4572001" y="4890856"/>
            <a:ext cx="3343868" cy="1311424"/>
          </a:xfrm>
          <a:prstGeom prst="rect">
            <a:avLst/>
          </a:prstGeom>
        </p:spPr>
      </p:pic>
      <p:pic>
        <p:nvPicPr>
          <p:cNvPr id="21" name="4E92DA43-5712-40E9-AFDC-2C1062C78C6F" descr="7646DFF2-B812-4635-AA57-5171E34E5A45@chrc">
            <a:extLst>
              <a:ext uri="{FF2B5EF4-FFF2-40B4-BE49-F238E27FC236}">
                <a16:creationId xmlns:a16="http://schemas.microsoft.com/office/drawing/2014/main" id="{38A91DF8-E97E-4D23-AA3E-C2DE4B0902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5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CA" sz="4800" b="1" dirty="0" err="1">
                <a:latin typeface="Arial Narrow" panose="020B0606020202030204" pitchFamily="34" charset="0"/>
                <a:cs typeface="Aharoni" panose="02010803020104030203" pitchFamily="2" charset="-79"/>
              </a:rPr>
              <a:t>Cas</a:t>
            </a:r>
            <a:r>
              <a:rPr lang="en-CA" sz="4800" b="1" dirty="0">
                <a:latin typeface="Arial Narrow" panose="020B0606020202030204" pitchFamily="34" charset="0"/>
                <a:cs typeface="Aharoni" panose="02010803020104030203" pitchFamily="2" charset="-79"/>
              </a:rPr>
              <a:t> </a:t>
            </a:r>
            <a:r>
              <a:rPr lang="en-US" sz="4800" b="1" dirty="0">
                <a:latin typeface="Arial Narrow" panose="020B0606020202030204" pitchFamily="34" charset="0"/>
              </a:rPr>
              <a:t>n° 3</a:t>
            </a:r>
            <a:endParaRPr lang="en-US" sz="4800" b="1" dirty="0">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105890" y="3336502"/>
            <a:ext cx="7324435" cy="615553"/>
          </a:xfrm>
          <a:prstGeom prst="rect">
            <a:avLst/>
          </a:prstGeom>
        </p:spPr>
        <p:txBody>
          <a:bodyPr wrap="square">
            <a:spAutoFit/>
          </a:bodyPr>
          <a:lstStyle/>
          <a:p>
            <a:pPr lvl="0" algn="ctr">
              <a:defRPr/>
            </a:pPr>
            <a:r>
              <a:rPr lang="fr-MC" sz="3400" b="1" dirty="0">
                <a:solidFill>
                  <a:prstClr val="white">
                    <a:lumMod val="95000"/>
                  </a:prstClr>
                </a:solidFill>
                <a:latin typeface="Arial Narrow" panose="020B0606020202030204" pitchFamily="34" charset="0"/>
                <a:cs typeface="Candara"/>
              </a:rPr>
              <a:t>Miguel est atteint de FA paroxystique</a:t>
            </a:r>
            <a:endParaRPr kumimoji="0" lang="fr-MC" sz="34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32401DE2-0597-4F09-AD6B-2B89787A627F}"/>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80222" y="6361020"/>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07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61433" y="1296167"/>
            <a:ext cx="7977380" cy="1138773"/>
          </a:xfrm>
          <a:prstGeom prst="rect">
            <a:avLst/>
          </a:prstGeom>
        </p:spPr>
        <p:txBody>
          <a:bodyPr wrap="square">
            <a:spAutoFit/>
          </a:bodyPr>
          <a:lstStyle/>
          <a:p>
            <a:pPr algn="ctr">
              <a:defRPr/>
            </a:pPr>
            <a:r>
              <a:rPr lang="fr-CA" sz="3400" b="1" dirty="0">
                <a:solidFill>
                  <a:schemeClr val="bg1"/>
                </a:solidFill>
                <a:latin typeface="Arial Narrow" pitchFamily="34" charset="0"/>
                <a:cs typeface="Candara"/>
              </a:rPr>
              <a:t>Quel risque de survenue d’un deuxième AVC Miguel présente-t-il?</a:t>
            </a:r>
            <a:endParaRPr kumimoji="0" lang="en-CA" sz="34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69528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fr-CH" sz="3200" b="1" i="1" dirty="0">
                <a:solidFill>
                  <a:srgbClr val="23334E"/>
                </a:solidFill>
                <a:latin typeface="Arial Narrow" panose="020B0606020202030204" pitchFamily="34" charset="0"/>
                <a:cs typeface="Aharoni" panose="02010803020104030203" pitchFamily="2" charset="-79"/>
              </a:rPr>
              <a:t>Sélectionnez l’une des options suivantes </a:t>
            </a:r>
          </a:p>
          <a:p>
            <a:pPr algn="l">
              <a:lnSpc>
                <a:spcPct val="100000"/>
              </a:lnSpc>
              <a:spcBef>
                <a:spcPts val="0"/>
              </a:spcBef>
              <a:buClr>
                <a:schemeClr val="accent2"/>
              </a:buClr>
            </a:pPr>
            <a:endParaRPr lang="fr-CH" b="1" i="1" dirty="0">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H" sz="2800" b="1" dirty="0">
                <a:latin typeface="Arial Narrow" pitchFamily="34" charset="0"/>
              </a:rPr>
              <a:t>2 %/an </a:t>
            </a:r>
          </a:p>
          <a:p>
            <a:pPr marL="914400" lvl="1" indent="-457200" algn="l" defTabSz="914377">
              <a:lnSpc>
                <a:spcPct val="100000"/>
              </a:lnSpc>
              <a:spcBef>
                <a:spcPts val="600"/>
              </a:spcBef>
              <a:buFont typeface="+mj-lt"/>
              <a:buAutoNum type="arabicPeriod"/>
            </a:pPr>
            <a:r>
              <a:rPr lang="en-CA" sz="2800" b="1" dirty="0">
                <a:latin typeface="Arial Narrow" pitchFamily="34" charset="0"/>
              </a:rPr>
              <a:t>6 %/an </a:t>
            </a:r>
          </a:p>
          <a:p>
            <a:pPr marL="914400" lvl="1" indent="-457200" algn="l" defTabSz="914377">
              <a:lnSpc>
                <a:spcPct val="100000"/>
              </a:lnSpc>
              <a:spcBef>
                <a:spcPts val="600"/>
              </a:spcBef>
              <a:buFont typeface="+mj-lt"/>
              <a:buAutoNum type="arabicPeriod"/>
            </a:pPr>
            <a:r>
              <a:rPr lang="en-CA" sz="2800" b="1" dirty="0">
                <a:latin typeface="Arial Narrow" pitchFamily="34" charset="0"/>
              </a:rPr>
              <a:t>12 %/an</a:t>
            </a:r>
            <a:endParaRPr lang="en-CA" sz="2800" b="1" dirty="0">
              <a:latin typeface="Arial Narrow" pitchFamily="34" charset="0"/>
              <a:cs typeface="Candara"/>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80FA299D-3925-4A5A-9A77-167004917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F392744F-FC6D-4D8E-9291-372343CE8A4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26091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5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89785"/>
            <a:ext cx="6544628" cy="1107996"/>
          </a:xfrm>
          <a:prstGeom prst="rect">
            <a:avLst/>
          </a:prstGeom>
          <a:noFill/>
        </p:spPr>
        <p:txBody>
          <a:bodyPr wrap="square">
            <a:spAutoFit/>
          </a:bodyPr>
          <a:lstStyle/>
          <a:p>
            <a:pPr lvl="0">
              <a:defRPr/>
            </a:pPr>
            <a:r>
              <a:rPr lang="fr-CH" sz="2200" b="1" dirty="0">
                <a:solidFill>
                  <a:srgbClr val="1B1A5A"/>
                </a:solidFill>
                <a:latin typeface="Arial Narrow" panose="020B0606020202030204" pitchFamily="34" charset="0"/>
                <a:cs typeface="Aharoni" panose="02010803020104030203" pitchFamily="2" charset="-79"/>
              </a:rPr>
              <a:t>L’incidence de l’AVC dans la FA paroxystique est aussi élevée que dans la FA soutenue chez les patients recevant un AOD ou un traitement antiplaquettaire combiné</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51536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186588" y="6419420"/>
            <a:ext cx="4341263"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Gladstone DJ et al. N Engl J Med 2014;370;2467-2477</a:t>
            </a:r>
          </a:p>
        </p:txBody>
      </p:sp>
      <p:sp>
        <p:nvSpPr>
          <p:cNvPr id="17" name="TextBox 16">
            <a:extLst>
              <a:ext uri="{FF2B5EF4-FFF2-40B4-BE49-F238E27FC236}">
                <a16:creationId xmlns:a16="http://schemas.microsoft.com/office/drawing/2014/main" id="{D66CF743-5B12-4E95-A4F3-EB496EC1D96F}"/>
              </a:ext>
            </a:extLst>
          </p:cNvPr>
          <p:cNvSpPr txBox="1"/>
          <p:nvPr/>
        </p:nvSpPr>
        <p:spPr>
          <a:xfrm>
            <a:off x="0" y="1766711"/>
            <a:ext cx="9144000" cy="1015663"/>
          </a:xfrm>
          <a:prstGeom prst="rect">
            <a:avLst/>
          </a:prstGeom>
          <a:noFill/>
        </p:spPr>
        <p:txBody>
          <a:bodyPr wrap="square" rtlCol="0">
            <a:spAutoFit/>
          </a:bodyPr>
          <a:lstStyle/>
          <a:p>
            <a:pPr algn="ctr"/>
            <a:r>
              <a:rPr lang="fr-CA" sz="2000" b="1" dirty="0">
                <a:latin typeface="Arial Narrow" panose="020B0606020202030204" pitchFamily="34" charset="0"/>
              </a:rPr>
              <a:t>Le RR de FA paroxystique comparativement à la FA soutenue était de 0,94</a:t>
            </a:r>
          </a:p>
          <a:p>
            <a:pPr algn="ctr"/>
            <a:r>
              <a:rPr lang="fr-CA" sz="2000" b="1" dirty="0">
                <a:latin typeface="Arial Narrow" panose="020B0606020202030204" pitchFamily="34" charset="0"/>
              </a:rPr>
              <a:t> (IC à 95% 0,63 à 1,40, p =0,755)</a:t>
            </a:r>
          </a:p>
          <a:p>
            <a:endParaRPr lang="fr-CA" sz="2000" b="1" dirty="0">
              <a:latin typeface="Arial Narrow" panose="020B0606020202030204" pitchFamily="34" charset="0"/>
            </a:endParaRPr>
          </a:p>
        </p:txBody>
      </p:sp>
      <p:sp>
        <p:nvSpPr>
          <p:cNvPr id="18" name="Rectangle 17">
            <a:extLst>
              <a:ext uri="{FF2B5EF4-FFF2-40B4-BE49-F238E27FC236}">
                <a16:creationId xmlns:a16="http://schemas.microsoft.com/office/drawing/2014/main" id="{7608ECB0-88CB-4E9D-82FB-C542A35E2979}"/>
              </a:ext>
            </a:extLst>
          </p:cNvPr>
          <p:cNvSpPr/>
          <p:nvPr/>
        </p:nvSpPr>
        <p:spPr>
          <a:xfrm>
            <a:off x="146654" y="3605526"/>
            <a:ext cx="2311537" cy="923330"/>
          </a:xfrm>
          <a:prstGeom prst="rect">
            <a:avLst/>
          </a:prstGeom>
        </p:spPr>
        <p:txBody>
          <a:bodyPr wrap="square">
            <a:spAutoFit/>
          </a:bodyPr>
          <a:lstStyle/>
          <a:p>
            <a:pPr algn="ctr"/>
            <a:r>
              <a:rPr lang="fr-CA" b="1" dirty="0">
                <a:latin typeface="Arial Narrow" panose="020B0606020202030204" pitchFamily="34" charset="0"/>
              </a:rPr>
              <a:t>Le risque d’AVC est le même, quel que soit le type de FA</a:t>
            </a:r>
          </a:p>
        </p:txBody>
      </p:sp>
      <p:sp>
        <p:nvSpPr>
          <p:cNvPr id="19" name="TextBox 18">
            <a:extLst>
              <a:ext uri="{FF2B5EF4-FFF2-40B4-BE49-F238E27FC236}">
                <a16:creationId xmlns:a16="http://schemas.microsoft.com/office/drawing/2014/main" id="{1321EB1C-67E4-45B3-A7E6-8B79BF91EDC5}"/>
              </a:ext>
            </a:extLst>
          </p:cNvPr>
          <p:cNvSpPr txBox="1"/>
          <p:nvPr/>
        </p:nvSpPr>
        <p:spPr>
          <a:xfrm>
            <a:off x="7115339" y="4573884"/>
            <a:ext cx="2123461" cy="584775"/>
          </a:xfrm>
          <a:prstGeom prst="rect">
            <a:avLst/>
          </a:prstGeom>
          <a:noFill/>
        </p:spPr>
        <p:txBody>
          <a:bodyPr wrap="square" rtlCol="0">
            <a:spAutoFit/>
          </a:bodyPr>
          <a:lstStyle/>
          <a:p>
            <a:r>
              <a:rPr lang="fr-FR" sz="1600" b="1" dirty="0">
                <a:latin typeface="Arial Narrow" panose="020B0606020202030204" pitchFamily="34" charset="0"/>
              </a:rPr>
              <a:t>N=6706 </a:t>
            </a:r>
          </a:p>
          <a:p>
            <a:r>
              <a:rPr lang="fr-FR" sz="1600" b="1" dirty="0">
                <a:latin typeface="Arial Narrow" panose="020B0606020202030204" pitchFamily="34" charset="0"/>
              </a:rPr>
              <a:t>Patients atteints de FA </a:t>
            </a:r>
          </a:p>
        </p:txBody>
      </p:sp>
      <p:pic>
        <p:nvPicPr>
          <p:cNvPr id="3" name="Picture 2" descr="A close up of a map&#10;&#10;Description automatically generated">
            <a:extLst>
              <a:ext uri="{FF2B5EF4-FFF2-40B4-BE49-F238E27FC236}">
                <a16:creationId xmlns:a16="http://schemas.microsoft.com/office/drawing/2014/main" id="{D8D9B07B-D1B6-4279-8D23-D173060B776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7218" y="2457918"/>
            <a:ext cx="4939091" cy="3657874"/>
          </a:xfrm>
          <a:prstGeom prst="rect">
            <a:avLst/>
          </a:prstGeom>
        </p:spPr>
      </p:pic>
      <p:sp>
        <p:nvSpPr>
          <p:cNvPr id="2" name="ZoneTexte 1"/>
          <p:cNvSpPr txBox="1"/>
          <p:nvPr/>
        </p:nvSpPr>
        <p:spPr>
          <a:xfrm>
            <a:off x="5331690" y="4107411"/>
            <a:ext cx="1015021" cy="276999"/>
          </a:xfrm>
          <a:prstGeom prst="rect">
            <a:avLst/>
          </a:prstGeom>
          <a:solidFill>
            <a:schemeClr val="bg1"/>
          </a:solidFill>
        </p:spPr>
        <p:txBody>
          <a:bodyPr wrap="none" rtlCol="0">
            <a:spAutoFit/>
          </a:bodyPr>
          <a:lstStyle/>
          <a:p>
            <a:r>
              <a:rPr lang="fr-CA" sz="1200" b="1" dirty="0">
                <a:solidFill>
                  <a:srgbClr val="37567B"/>
                </a:solidFill>
                <a:latin typeface="Arial Narrow" panose="020B0606020202030204" pitchFamily="34" charset="0"/>
              </a:rPr>
              <a:t>Paroxystique </a:t>
            </a:r>
            <a:endParaRPr lang="fr-FR" sz="1200" b="1" dirty="0">
              <a:solidFill>
                <a:srgbClr val="37567B"/>
              </a:solidFill>
              <a:latin typeface="Arial Narrow" panose="020B0606020202030204" pitchFamily="34" charset="0"/>
            </a:endParaRPr>
          </a:p>
        </p:txBody>
      </p:sp>
      <p:sp>
        <p:nvSpPr>
          <p:cNvPr id="4" name="ZoneTexte 3"/>
          <p:cNvSpPr txBox="1"/>
          <p:nvPr/>
        </p:nvSpPr>
        <p:spPr>
          <a:xfrm>
            <a:off x="4507164" y="3416204"/>
            <a:ext cx="1024110" cy="276999"/>
          </a:xfrm>
          <a:prstGeom prst="rect">
            <a:avLst/>
          </a:prstGeom>
          <a:solidFill>
            <a:schemeClr val="bg1"/>
          </a:solidFill>
        </p:spPr>
        <p:txBody>
          <a:bodyPr wrap="square" rtlCol="0">
            <a:spAutoFit/>
          </a:bodyPr>
          <a:lstStyle/>
          <a:p>
            <a:r>
              <a:rPr lang="fr-CA" sz="1200" b="1" dirty="0">
                <a:solidFill>
                  <a:srgbClr val="3BBBD5"/>
                </a:solidFill>
                <a:latin typeface="Arial Narrow" panose="020B0606020202030204" pitchFamily="34" charset="0"/>
              </a:rPr>
              <a:t>Soutenue</a:t>
            </a:r>
            <a:endParaRPr lang="fr-FR" sz="1200" b="1" dirty="0">
              <a:solidFill>
                <a:srgbClr val="3BBBD5"/>
              </a:solidFill>
              <a:latin typeface="Arial Narrow" panose="020B0606020202030204" pitchFamily="34" charset="0"/>
            </a:endParaRPr>
          </a:p>
        </p:txBody>
      </p:sp>
      <p:sp>
        <p:nvSpPr>
          <p:cNvPr id="5" name="ZoneTexte 4"/>
          <p:cNvSpPr txBox="1"/>
          <p:nvPr/>
        </p:nvSpPr>
        <p:spPr>
          <a:xfrm>
            <a:off x="1697379" y="5489618"/>
            <a:ext cx="914400" cy="246221"/>
          </a:xfrm>
          <a:prstGeom prst="rect">
            <a:avLst/>
          </a:prstGeom>
          <a:solidFill>
            <a:schemeClr val="bg1"/>
          </a:solidFill>
        </p:spPr>
        <p:txBody>
          <a:bodyPr wrap="square" rtlCol="0">
            <a:spAutoFit/>
          </a:bodyPr>
          <a:lstStyle/>
          <a:p>
            <a:r>
              <a:rPr lang="fr-CA" sz="1000" b="1" dirty="0" err="1">
                <a:latin typeface="Arial Narrow" panose="020B0606020202030204" pitchFamily="34" charset="0"/>
              </a:rPr>
              <a:t>Nbre</a:t>
            </a:r>
            <a:r>
              <a:rPr lang="fr-CA" sz="1000" b="1" dirty="0">
                <a:latin typeface="Arial Narrow" panose="020B0606020202030204" pitchFamily="34" charset="0"/>
              </a:rPr>
              <a:t> à risque</a:t>
            </a:r>
            <a:endParaRPr lang="fr-FR" sz="1000" b="1" dirty="0">
              <a:latin typeface="Arial Narrow" panose="020B0606020202030204" pitchFamily="34" charset="0"/>
            </a:endParaRPr>
          </a:p>
        </p:txBody>
      </p:sp>
      <p:sp>
        <p:nvSpPr>
          <p:cNvPr id="6" name="ZoneTexte 5"/>
          <p:cNvSpPr txBox="1"/>
          <p:nvPr/>
        </p:nvSpPr>
        <p:spPr>
          <a:xfrm>
            <a:off x="6734937" y="5353426"/>
            <a:ext cx="561372" cy="246221"/>
          </a:xfrm>
          <a:prstGeom prst="rect">
            <a:avLst/>
          </a:prstGeom>
          <a:solidFill>
            <a:schemeClr val="bg1"/>
          </a:solidFill>
        </p:spPr>
        <p:txBody>
          <a:bodyPr wrap="none" rtlCol="0">
            <a:spAutoFit/>
          </a:bodyPr>
          <a:lstStyle/>
          <a:p>
            <a:r>
              <a:rPr lang="fr-CA" sz="1000" b="1" dirty="0">
                <a:latin typeface="Arial Narrow" panose="020B0606020202030204" pitchFamily="34" charset="0"/>
              </a:rPr>
              <a:t>Années</a:t>
            </a:r>
            <a:endParaRPr lang="fr-FR" sz="1000" b="1" dirty="0">
              <a:latin typeface="Arial Narrow" panose="020B0606020202030204" pitchFamily="34" charset="0"/>
            </a:endParaRPr>
          </a:p>
        </p:txBody>
      </p:sp>
      <p:pic>
        <p:nvPicPr>
          <p:cNvPr id="16" name="4E92DA43-5712-40E9-AFDC-2C1062C78C6F" descr="7646DFF2-B812-4635-AA57-5171E34E5A45@chrc">
            <a:extLst>
              <a:ext uri="{FF2B5EF4-FFF2-40B4-BE49-F238E27FC236}">
                <a16:creationId xmlns:a16="http://schemas.microsoft.com/office/drawing/2014/main" id="{A4690380-135A-4FED-A787-807657420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9584" y="230055"/>
            <a:ext cx="1920659" cy="10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76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AAE7E5-710D-44FB-9C2B-3F2A3ADB3D13}"/>
              </a:ext>
            </a:extLst>
          </p:cNvPr>
          <p:cNvPicPr>
            <a:picLocks noChangeAspect="1"/>
          </p:cNvPicPr>
          <p:nvPr/>
        </p:nvPicPr>
        <p:blipFill>
          <a:blip r:embed="rId3"/>
          <a:stretch>
            <a:fillRect/>
          </a:stretch>
        </p:blipFill>
        <p:spPr>
          <a:xfrm>
            <a:off x="3000353" y="2372339"/>
            <a:ext cx="5942214" cy="3030789"/>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79393"/>
            <a:ext cx="672525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rPr>
              <a:t>Calculer</a:t>
            </a:r>
            <a:r>
              <a:rPr kumimoji="0" lang="fr-FR" sz="3600" b="1" i="0" u="none" strike="noStrike" kern="1200" cap="none" spc="0" normalizeH="0" dirty="0">
                <a:ln>
                  <a:noFill/>
                </a:ln>
                <a:solidFill>
                  <a:srgbClr val="1B1A5A"/>
                </a:solidFill>
                <a:effectLst/>
                <a:uLnTx/>
                <a:uFillTx/>
                <a:latin typeface="Arial Narrow" panose="020B0606020202030204" pitchFamily="34" charset="0"/>
                <a:ea typeface="+mn-ea"/>
                <a:cs typeface="Aharoni" panose="02010803020104030203" pitchFamily="2" charset="-79"/>
              </a:rPr>
              <a:t> le risque d’AVC de Miguel</a:t>
            </a:r>
            <a:endParaRPr kumimoji="0" lang="fr-FR" sz="36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Gage BF et al. JAMA 2001;285:2864-70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15CE2F-7D74-46A2-BDC6-F27C14CCE190}"/>
              </a:ext>
            </a:extLst>
          </p:cNvPr>
          <p:cNvSpPr txBox="1"/>
          <p:nvPr/>
        </p:nvSpPr>
        <p:spPr>
          <a:xfrm>
            <a:off x="3182541" y="1904561"/>
            <a:ext cx="5577839"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Taux</a:t>
            </a: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d’AVC</a:t>
            </a: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100 patients-</a:t>
            </a:r>
            <a:r>
              <a:rPr kumimoji="0" lang="en-US"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années</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F31EFDC8-587C-421F-837B-35BB2B5386C1}"/>
              </a:ext>
            </a:extLst>
          </p:cNvPr>
          <p:cNvSpPr txBox="1"/>
          <p:nvPr/>
        </p:nvSpPr>
        <p:spPr>
          <a:xfrm>
            <a:off x="3182541" y="5339621"/>
            <a:ext cx="5677252"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CHADS</a:t>
            </a:r>
            <a:r>
              <a:rPr kumimoji="0" lang="en-US" sz="2400" b="1" i="0" u="none" strike="noStrike" kern="1200" cap="none" spc="0" normalizeH="0" baseline="-25000" noProof="0" dirty="0">
                <a:ln>
                  <a:noFill/>
                </a:ln>
                <a:solidFill>
                  <a:prstClr val="black">
                    <a:lumMod val="85000"/>
                    <a:lumOff val="15000"/>
                  </a:prstClr>
                </a:solidFill>
                <a:effectLst/>
                <a:uLnTx/>
                <a:uFillTx/>
                <a:latin typeface="Arial Narrow" panose="020B0606020202030204" pitchFamily="34" charset="0"/>
                <a:ea typeface="+mn-ea"/>
                <a:cs typeface="Lato"/>
              </a:rPr>
              <a:t>2</a:t>
            </a: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19" name="Text Box 10">
            <a:extLst>
              <a:ext uri="{FF2B5EF4-FFF2-40B4-BE49-F238E27FC236}">
                <a16:creationId xmlns:a16="http://schemas.microsoft.com/office/drawing/2014/main" id="{1DEE26CA-0F28-4AD1-BE9C-7F3BEB2930A3}"/>
              </a:ext>
            </a:extLst>
          </p:cNvPr>
          <p:cNvSpPr txBox="1">
            <a:spLocks noChangeArrowheads="1"/>
          </p:cNvSpPr>
          <p:nvPr/>
        </p:nvSpPr>
        <p:spPr bwMode="auto">
          <a:xfrm>
            <a:off x="594781" y="1388989"/>
            <a:ext cx="7855484"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mn-cs"/>
              </a:rPr>
              <a:t>1733 patients du National Registry of Atrial Fibrillation (NRAF)</a:t>
            </a:r>
          </a:p>
        </p:txBody>
      </p:sp>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3408824008"/>
              </p:ext>
            </p:extLst>
          </p:nvPr>
        </p:nvGraphicFramePr>
        <p:xfrm>
          <a:off x="3086109" y="1939328"/>
          <a:ext cx="5640237" cy="449097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98BAF50E-BE6B-4CC2-9314-B24305023512}"/>
              </a:ext>
            </a:extLst>
          </p:cNvPr>
          <p:cNvSpPr/>
          <p:nvPr/>
        </p:nvSpPr>
        <p:spPr>
          <a:xfrm>
            <a:off x="161925" y="713629"/>
            <a:ext cx="654462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dirty="0">
                <a:ln>
                  <a:noFill/>
                </a:ln>
                <a:solidFill>
                  <a:srgbClr val="FF5353"/>
                </a:solidFill>
                <a:effectLst/>
                <a:uLnTx/>
                <a:uFillTx/>
                <a:latin typeface="Arial Narrow" panose="020B0606020202030204" pitchFamily="34" charset="0"/>
                <a:ea typeface="+mn-ea"/>
                <a:cs typeface="Aharoni" panose="02010803020104030203" pitchFamily="2" charset="-79"/>
              </a:rPr>
              <a:t>Risque d’AVC de Miguel = 12,5 % / année</a:t>
            </a:r>
            <a:endParaRPr kumimoji="0" lang="fr-CA" sz="2000" b="1" i="0" u="none" strike="noStrike" kern="1200" cap="none" spc="0" normalizeH="0" baseline="0" dirty="0">
              <a:ln>
                <a:noFill/>
              </a:ln>
              <a:solidFill>
                <a:srgbClr val="FF5353"/>
              </a:solidFill>
              <a:effectLst/>
              <a:uLnTx/>
              <a:uFillTx/>
              <a:latin typeface="Arial Narrow" panose="020B0606020202030204" pitchFamily="34" charset="0"/>
              <a:ea typeface="+mn-ea"/>
              <a:cs typeface="Aharoni" panose="02010803020104030203" pitchFamily="2" charset="-79"/>
            </a:endParaRPr>
          </a:p>
        </p:txBody>
      </p:sp>
      <p:pic>
        <p:nvPicPr>
          <p:cNvPr id="18" name="Picture 17" descr="A person wearing a suit and tie&#10;&#10;Description automatically generated">
            <a:extLst>
              <a:ext uri="{FF2B5EF4-FFF2-40B4-BE49-F238E27FC236}">
                <a16:creationId xmlns:a16="http://schemas.microsoft.com/office/drawing/2014/main" id="{1F67DA8B-6530-491A-80D8-089851353FB4}"/>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1079223" y="905232"/>
            <a:ext cx="4645112" cy="5294074"/>
          </a:xfrm>
          <a:prstGeom prst="rect">
            <a:avLst/>
          </a:prstGeom>
        </p:spPr>
      </p:pic>
      <p:pic>
        <p:nvPicPr>
          <p:cNvPr id="20" name="4E92DA43-5712-40E9-AFDC-2C1062C78C6F" descr="7646DFF2-B812-4635-AA57-5171E34E5A45@chrc">
            <a:extLst>
              <a:ext uri="{FF2B5EF4-FFF2-40B4-BE49-F238E27FC236}">
                <a16:creationId xmlns:a16="http://schemas.microsoft.com/office/drawing/2014/main" id="{E2D7D57A-B878-4AE2-8284-5B4BFC65C6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4972" y="25677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4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Graphic spid="21" grpId="0">
        <p:bldAsOne/>
      </p:bldGraphic>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6ECC1E-9045-400C-86B9-C73AFCD52672}"/>
              </a:ext>
            </a:extLst>
          </p:cNvPr>
          <p:cNvPicPr>
            <a:picLocks noChangeAspect="1"/>
          </p:cNvPicPr>
          <p:nvPr/>
        </p:nvPicPr>
        <p:blipFill>
          <a:blip r:embed="rId3"/>
          <a:stretch>
            <a:fillRect/>
          </a:stretch>
        </p:blipFill>
        <p:spPr>
          <a:xfrm>
            <a:off x="928771" y="1296016"/>
            <a:ext cx="7413379" cy="4901609"/>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178274" cy="954107"/>
          </a:xfrm>
          <a:prstGeom prst="rect">
            <a:avLst/>
          </a:prstGeom>
          <a:noFill/>
        </p:spPr>
        <p:txBody>
          <a:bodyPr wrap="square">
            <a:spAutoFit/>
          </a:bodyPr>
          <a:lstStyle/>
          <a:p>
            <a:pPr lvl="0">
              <a:defRPr/>
            </a:pPr>
            <a:r>
              <a:rPr lang="fr-CA" sz="2800" b="1" dirty="0">
                <a:solidFill>
                  <a:srgbClr val="1B1A5A"/>
                </a:solidFill>
                <a:latin typeface="Arial Narrow" panose="020B0606020202030204" pitchFamily="34" charset="0"/>
                <a:cs typeface="Aharoni" panose="02010803020104030203" pitchFamily="2" charset="-79"/>
              </a:rPr>
              <a:t>Impact de l’AVC </a:t>
            </a:r>
            <a:r>
              <a:rPr lang="fr-CA" sz="2800" b="1" dirty="0" err="1">
                <a:solidFill>
                  <a:srgbClr val="1B1A5A"/>
                </a:solidFill>
                <a:latin typeface="Arial Narrow" panose="020B0606020202030204" pitchFamily="34" charset="0"/>
                <a:cs typeface="Aharoni" panose="02010803020104030203" pitchFamily="2" charset="-79"/>
              </a:rPr>
              <a:t>cardioembolique</a:t>
            </a:r>
            <a:r>
              <a:rPr lang="fr-CA" sz="2800" b="1" dirty="0">
                <a:solidFill>
                  <a:srgbClr val="1B1A5A"/>
                </a:solidFill>
                <a:latin typeface="Arial Narrow" panose="020B0606020202030204" pitchFamily="34" charset="0"/>
                <a:cs typeface="Aharoni" panose="02010803020104030203" pitchFamily="2" charset="-79"/>
              </a:rPr>
              <a:t> vs l’hémorragie digestive sur le traitement anticoagulant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30737" y="6372929"/>
            <a:ext cx="4341263" cy="507831"/>
          </a:xfrm>
          <a:prstGeom prst="rect">
            <a:avLst/>
          </a:prstGeom>
          <a:noFill/>
          <a:ln w="9525">
            <a:noFill/>
            <a:miter lim="800000"/>
            <a:headEnd/>
            <a:tailEnd/>
          </a:ln>
        </p:spPr>
        <p:txBody>
          <a:bodyPr wrap="square">
            <a:spAutoFit/>
          </a:bodyPr>
          <a:lstStyle/>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.Stroke 1997;28:1367-1374           		</a:t>
            </a:r>
          </a:p>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 Stroke 2009;40:235-240</a:t>
            </a:r>
          </a:p>
          <a:p>
            <a:pPr marL="228600" lvl="0" indent="-228600">
              <a:buFont typeface="+mj-lt"/>
              <a:buAutoNum type="arabicPeriod"/>
              <a:defRPr/>
            </a:pPr>
            <a:r>
              <a:rPr lang="en-CA" altLang="en-US" sz="900" dirty="0">
                <a:solidFill>
                  <a:prstClr val="white"/>
                </a:solidFill>
                <a:latin typeface="Arial Narrow" panose="020B0606020202030204" pitchFamily="34" charset="0"/>
                <a:cs typeface="Lato"/>
              </a:rPr>
              <a:t> Circulation 2013;128:2325</a:t>
            </a:r>
          </a:p>
        </p:txBody>
      </p:sp>
      <p:sp>
        <p:nvSpPr>
          <p:cNvPr id="16" name="Rectangle 15">
            <a:extLst>
              <a:ext uri="{FF2B5EF4-FFF2-40B4-BE49-F238E27FC236}">
                <a16:creationId xmlns:a16="http://schemas.microsoft.com/office/drawing/2014/main" id="{88A21452-C5D1-4AD4-8558-334C7872D7C9}"/>
              </a:ext>
            </a:extLst>
          </p:cNvPr>
          <p:cNvSpPr/>
          <p:nvPr/>
        </p:nvSpPr>
        <p:spPr bwMode="auto">
          <a:xfrm>
            <a:off x="3895595" y="5430841"/>
            <a:ext cx="4143188" cy="356184"/>
          </a:xfrm>
          <a:prstGeom prst="rect">
            <a:avLst/>
          </a:prstGeom>
          <a:noFill/>
          <a:ln w="9525" cap="flat" cmpd="sng" algn="ctr">
            <a:noFill/>
            <a:prstDash val="solid"/>
            <a:round/>
            <a:headEnd type="none" w="med" len="med"/>
            <a:tailEnd type="none" w="med" len="med"/>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1200" b="1" i="0" u="none" strike="noStrike" kern="1200" cap="none" spc="0" normalizeH="0" baseline="0" noProof="0" dirty="0">
                <a:ln>
                  <a:noFill/>
                </a:ln>
                <a:effectLst/>
                <a:uLnTx/>
                <a:uFillTx/>
                <a:latin typeface="Arial Narrow" panose="020B0606020202030204" pitchFamily="34" charset="0"/>
                <a:cs typeface="Arial" panose="020B0604020202020204" pitchFamily="34" charset="0"/>
              </a:rPr>
              <a:t>1;2                                                                                             3</a:t>
            </a:r>
          </a:p>
        </p:txBody>
      </p:sp>
      <p:pic>
        <p:nvPicPr>
          <p:cNvPr id="17" name="4E92DA43-5712-40E9-AFDC-2C1062C78C6F" descr="7646DFF2-B812-4635-AA57-5171E34E5A45@chrc">
            <a:extLst>
              <a:ext uri="{FF2B5EF4-FFF2-40B4-BE49-F238E27FC236}">
                <a16:creationId xmlns:a16="http://schemas.microsoft.com/office/drawing/2014/main" id="{D91EA209-FF30-4186-A3FE-2E031BB1C6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700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265128" y="1217169"/>
            <a:ext cx="7537371" cy="1200329"/>
          </a:xfrm>
          <a:prstGeom prst="rect">
            <a:avLst/>
          </a:prstGeom>
        </p:spPr>
        <p:txBody>
          <a:bodyPr wrap="square">
            <a:spAutoFit/>
          </a:bodyPr>
          <a:lstStyle/>
          <a:p>
            <a:pPr algn="ctr">
              <a:defRPr/>
            </a:pPr>
            <a:r>
              <a:rPr lang="fr-FR" sz="3600" b="1" dirty="0">
                <a:solidFill>
                  <a:prstClr val="white"/>
                </a:solidFill>
                <a:latin typeface="Arial Narrow" pitchFamily="34" charset="0"/>
                <a:cs typeface="Candara"/>
              </a:rPr>
              <a:t>Quelle est la mesure suivante pour la prise en charge de Miguel</a:t>
            </a:r>
            <a:r>
              <a:rPr lang="en-CA" sz="3600" b="1" dirty="0">
                <a:solidFill>
                  <a:prstClr val="white"/>
                </a:solidFill>
                <a:latin typeface="Arial Narrow" pitchFamily="34" charset="0"/>
                <a:cs typeface="Candara"/>
              </a:rPr>
              <a:t>?</a:t>
            </a:r>
            <a:endParaRPr lang="en-CA" sz="3600" b="1" dirty="0">
              <a:solidFill>
                <a:prstClr val="white">
                  <a:lumMod val="95000"/>
                </a:prst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395689" y="2692763"/>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fr-CH" sz="2000" b="1" i="1" dirty="0">
                <a:solidFill>
                  <a:srgbClr val="23334E"/>
                </a:solidFill>
                <a:latin typeface="Arial Narrow" panose="020B0606020202030204" pitchFamily="34" charset="0"/>
                <a:cs typeface="Aharoni" panose="02010803020104030203" pitchFamily="2" charset="-79"/>
              </a:rPr>
              <a:t>Sélectionnez une ou plusieurs des options suivantes</a:t>
            </a:r>
            <a:endParaRPr lang="en-CA" sz="1600" b="1" dirty="0">
              <a:solidFill>
                <a:srgbClr val="1B1A5A"/>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Continuer l’AAS 81 mg die</a:t>
            </a: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la warfarine (INR cible de 2-3)</a:t>
            </a: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l’apixaban 5 mg po </a:t>
            </a:r>
            <a:r>
              <a:rPr lang="fr-CA" sz="1800" b="1" dirty="0" err="1">
                <a:solidFill>
                  <a:prstClr val="black"/>
                </a:solidFill>
                <a:latin typeface="Arial Narrow" pitchFamily="34" charset="0"/>
                <a:ea typeface="Lato" panose="020F0502020204030203" pitchFamily="34" charset="0"/>
                <a:cs typeface="Lato" panose="020F0502020204030203" pitchFamily="34" charset="0"/>
              </a:rPr>
              <a:t>bid</a:t>
            </a:r>
            <a:endParaRPr lang="fr-CA" sz="18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l’apixaban 2,5 mg po </a:t>
            </a:r>
            <a:r>
              <a:rPr lang="fr-CA" sz="1800" b="1" dirty="0" err="1">
                <a:solidFill>
                  <a:prstClr val="black"/>
                </a:solidFill>
                <a:latin typeface="Arial Narrow" pitchFamily="34" charset="0"/>
                <a:ea typeface="Lato" panose="020F0502020204030203" pitchFamily="34" charset="0"/>
                <a:cs typeface="Lato" panose="020F0502020204030203" pitchFamily="34" charset="0"/>
              </a:rPr>
              <a:t>bid</a:t>
            </a:r>
            <a:endParaRPr lang="fr-CA" sz="18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le dabigatran 110 mg po </a:t>
            </a:r>
            <a:r>
              <a:rPr lang="fr-CA" sz="1800" b="1" dirty="0" err="1">
                <a:solidFill>
                  <a:prstClr val="black"/>
                </a:solidFill>
                <a:latin typeface="Arial Narrow" pitchFamily="34" charset="0"/>
                <a:ea typeface="Lato" panose="020F0502020204030203" pitchFamily="34" charset="0"/>
                <a:cs typeface="Lato" panose="020F0502020204030203" pitchFamily="34" charset="0"/>
              </a:rPr>
              <a:t>bid</a:t>
            </a:r>
            <a:endParaRPr lang="fr-CA" sz="18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a:t>
            </a:r>
            <a:r>
              <a:rPr lang="fr-CA" sz="1800" b="1" dirty="0" err="1">
                <a:solidFill>
                  <a:prstClr val="black"/>
                </a:solidFill>
                <a:latin typeface="Arial Narrow" pitchFamily="34" charset="0"/>
                <a:ea typeface="Lato" panose="020F0502020204030203" pitchFamily="34" charset="0"/>
                <a:cs typeface="Lato" panose="020F0502020204030203" pitchFamily="34" charset="0"/>
              </a:rPr>
              <a:t>édoxaban</a:t>
            </a:r>
            <a:r>
              <a:rPr lang="fr-CA" sz="1800" b="1" dirty="0">
                <a:solidFill>
                  <a:prstClr val="black"/>
                </a:solidFill>
                <a:latin typeface="Arial Narrow"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a:t>
            </a:r>
            <a:r>
              <a:rPr lang="fr-CA" sz="1800" b="1" dirty="0" err="1">
                <a:solidFill>
                  <a:prstClr val="black"/>
                </a:solidFill>
                <a:latin typeface="Arial Narrow" pitchFamily="34" charset="0"/>
                <a:ea typeface="Lato" panose="020F0502020204030203" pitchFamily="34" charset="0"/>
                <a:cs typeface="Lato" panose="020F0502020204030203" pitchFamily="34" charset="0"/>
              </a:rPr>
              <a:t>édoxaban</a:t>
            </a:r>
            <a:r>
              <a:rPr lang="fr-CA" sz="1800" b="1" dirty="0">
                <a:solidFill>
                  <a:prstClr val="black"/>
                </a:solidFill>
                <a:latin typeface="Arial Narrow"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itchFamily="34" charset="0"/>
                <a:ea typeface="Lato" panose="020F0502020204030203" pitchFamily="34" charset="0"/>
                <a:cs typeface="Lato" panose="020F0502020204030203" pitchFamily="34" charset="0"/>
              </a:rPr>
              <a:t>Initier le rivaroxaban 20 mg po die</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itchFamily="34" charset="0"/>
                <a:cs typeface="Candara"/>
              </a:rPr>
              <a:t>Initier</a:t>
            </a:r>
            <a:r>
              <a:rPr lang="en-CA" sz="1800" b="1" dirty="0">
                <a:solidFill>
                  <a:prstClr val="black"/>
                </a:solidFill>
                <a:latin typeface="Arial Narrow" pitchFamily="34" charset="0"/>
                <a:cs typeface="Candara"/>
              </a:rPr>
              <a:t> le rivaroxaban 15 mg </a:t>
            </a:r>
            <a:r>
              <a:rPr lang="en-CA" sz="1800" b="1" dirty="0" err="1">
                <a:solidFill>
                  <a:prstClr val="black"/>
                </a:solidFill>
                <a:latin typeface="Arial Narrow" pitchFamily="34" charset="0"/>
                <a:cs typeface="Candara"/>
              </a:rPr>
              <a:t>po</a:t>
            </a:r>
            <a:r>
              <a:rPr lang="en-CA" sz="1800" b="1" dirty="0">
                <a:solidFill>
                  <a:prstClr val="black"/>
                </a:solidFill>
                <a:latin typeface="Arial Narrow" pitchFamily="34" charset="0"/>
                <a:cs typeface="Candara"/>
              </a:rPr>
              <a:t> die</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D2F98CB7-6530-4AC3-8FE9-42B5F02FE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D8C30B68-1431-41E9-BEC2-3E1C35519B1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20092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7" end="7"/>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Il est préférable d’utiliser un AOD à la warfarine en présence de FA non valvulaire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Les options thérapeutiques incluent une monothérapie antiplaquettaire (AAS 81-100 mg/jour) seule; ou en association à un deuxième agent antiplaquettaire (p. ex.,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clopidogrel</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75 mg/jour ou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ticagrelor</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60 mg BID), ou un agent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antithrombotique</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2" name="Picture 11">
            <a:extLst>
              <a:ext uri="{FF2B5EF4-FFF2-40B4-BE49-F238E27FC236}">
                <a16:creationId xmlns:a16="http://schemas.microsoft.com/office/drawing/2014/main" id="{C43732AB-BD82-4072-85E8-8D2904E7D7D7}"/>
              </a:ext>
            </a:extLst>
          </p:cNvPr>
          <p:cNvPicPr>
            <a:picLocks noChangeAspect="1"/>
          </p:cNvPicPr>
          <p:nvPr/>
        </p:nvPicPr>
        <p:blipFill>
          <a:blip r:embed="rId6"/>
          <a:stretch>
            <a:fillRect/>
          </a:stretch>
        </p:blipFill>
        <p:spPr>
          <a:xfrm>
            <a:off x="161924" y="2373336"/>
            <a:ext cx="5161408" cy="3564714"/>
          </a:xfrm>
          <a:prstGeom prst="rect">
            <a:avLst/>
          </a:prstGeom>
        </p:spPr>
      </p:pic>
      <p:pic>
        <p:nvPicPr>
          <p:cNvPr id="6" name="Picture 5">
            <a:extLst>
              <a:ext uri="{FF2B5EF4-FFF2-40B4-BE49-F238E27FC236}">
                <a16:creationId xmlns:a16="http://schemas.microsoft.com/office/drawing/2014/main" id="{24664DB4-8D92-4B1F-8B9D-D1A66A33CF2E}"/>
              </a:ext>
            </a:extLst>
          </p:cNvPr>
          <p:cNvPicPr>
            <a:picLocks noChangeAspect="1"/>
          </p:cNvPicPr>
          <p:nvPr/>
        </p:nvPicPr>
        <p:blipFill>
          <a:blip r:embed="rId7"/>
          <a:stretch>
            <a:fillRect/>
          </a:stretch>
        </p:blipFill>
        <p:spPr>
          <a:xfrm>
            <a:off x="5767201" y="1633466"/>
            <a:ext cx="3073986" cy="3914053"/>
          </a:xfrm>
          <a:prstGeom prst="rect">
            <a:avLst/>
          </a:prstGeom>
          <a:ln>
            <a:noFill/>
          </a:ln>
          <a:effectLst>
            <a:outerShdw blurRad="292100" dist="139700" dir="2700000" algn="tl" rotWithShape="0">
              <a:srgbClr val="333333">
                <a:alpha val="65000"/>
              </a:srgbClr>
            </a:outerShdw>
          </a:effectLst>
        </p:spPr>
      </p:pic>
      <p:pic>
        <p:nvPicPr>
          <p:cNvPr id="11" name="4E92DA43-5712-40E9-AFDC-2C1062C78C6F" descr="7646DFF2-B812-4635-AA57-5171E34E5A45@chrc">
            <a:extLst>
              <a:ext uri="{FF2B5EF4-FFF2-40B4-BE49-F238E27FC236}">
                <a16:creationId xmlns:a16="http://schemas.microsoft.com/office/drawing/2014/main" id="{6F30220B-F76F-4FF8-B671-D61A1397B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1542" y="156349"/>
            <a:ext cx="1801228" cy="102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45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02429" y="52231"/>
            <a:ext cx="6529357" cy="1200329"/>
          </a:xfrm>
          <a:prstGeom prst="rect">
            <a:avLst/>
          </a:prstGeom>
          <a:noFill/>
        </p:spPr>
        <p:txBody>
          <a:bodyPr wrap="square">
            <a:spAutoFit/>
          </a:bodyPr>
          <a:lstStyle/>
          <a:p>
            <a:pPr>
              <a:defRPr/>
            </a:pPr>
            <a:r>
              <a:rPr lang="fr-FR" sz="2400" b="1" dirty="0">
                <a:solidFill>
                  <a:srgbClr val="1B1A5A"/>
                </a:solidFill>
                <a:latin typeface="Arial Narrow" panose="020B0606020202030204" pitchFamily="34" charset="0"/>
                <a:cs typeface="Aharoni" panose="02010803020104030203" pitchFamily="2" charset="-79"/>
              </a:rPr>
              <a:t>Traitement antithrombotique en perspective Efficacité sur la réduction du risque d’AVC + d’embolie systémique (ES)</a:t>
            </a:r>
            <a:endParaRPr lang="en-CA" sz="2400" b="1" dirty="0">
              <a:solidFill>
                <a:srgbClr val="1B1A5A"/>
              </a:solidFill>
              <a:latin typeface="Arial Narrow" panose="020B0606020202030204" pitchFamily="34" charset="0"/>
              <a:cs typeface="Aharoni" panose="02010803020104030203" pitchFamily="2" charset="-79"/>
            </a:endParaRPr>
          </a:p>
        </p:txBody>
      </p:sp>
      <p:sp>
        <p:nvSpPr>
          <p:cNvPr id="20" name="Date Placeholder 3">
            <a:extLst>
              <a:ext uri="{FF2B5EF4-FFF2-40B4-BE49-F238E27FC236}">
                <a16:creationId xmlns:a16="http://schemas.microsoft.com/office/drawing/2014/main" id="{BB9DF23D-C51D-4396-BA6F-F7F36688E781}"/>
              </a:ext>
            </a:extLst>
          </p:cNvPr>
          <p:cNvSpPr>
            <a:spLocks noGrp="1"/>
          </p:cNvSpPr>
          <p:nvPr>
            <p:ph type="dt" sz="half" idx="10"/>
          </p:nvPr>
        </p:nvSpPr>
        <p:spPr>
          <a:xfrm>
            <a:off x="102429" y="6138973"/>
            <a:ext cx="5084064" cy="863129"/>
          </a:xfrm>
        </p:spPr>
        <p:txBody>
          <a:bodyPr/>
          <a:lstStyle>
            <a:lvl1pPr>
              <a:defRPr sz="900"/>
            </a:lvl1pPr>
          </a:lstStyle>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2014 CCS AF Guidelines. Can J </a:t>
            </a:r>
            <a:r>
              <a:rPr lang="en-CA" sz="800" dirty="0" err="1">
                <a:solidFill>
                  <a:prstClr val="white"/>
                </a:solidFill>
                <a:latin typeface="Arial Narrow" panose="020B0606020202030204" pitchFamily="34" charset="0"/>
                <a:cs typeface="Lato"/>
                <a:sym typeface="Calibri" charset="0"/>
              </a:rPr>
              <a:t>Cardiol</a:t>
            </a:r>
            <a:r>
              <a:rPr lang="en-CA" sz="800" dirty="0">
                <a:solidFill>
                  <a:prstClr val="white"/>
                </a:solidFill>
                <a:latin typeface="Arial Narrow" panose="020B0606020202030204" pitchFamily="34" charset="0"/>
                <a:cs typeface="Lato"/>
                <a:sym typeface="Calibri" charset="0"/>
              </a:rPr>
              <a:t>. 2014; 30: 113-1130</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Granger C, et al. N </a:t>
            </a:r>
            <a:r>
              <a:rPr lang="en-CA" sz="800" dirty="0" err="1">
                <a:solidFill>
                  <a:prstClr val="white"/>
                </a:solidFill>
                <a:latin typeface="Arial Narrow" panose="020B0606020202030204" pitchFamily="34" charset="0"/>
                <a:cs typeface="Lato"/>
                <a:sym typeface="Calibri" charset="0"/>
              </a:rPr>
              <a:t>Eng</a:t>
            </a:r>
            <a:r>
              <a:rPr lang="en-CA" sz="800" dirty="0">
                <a:solidFill>
                  <a:prstClr val="white"/>
                </a:solidFill>
                <a:latin typeface="Arial Narrow" panose="020B0606020202030204" pitchFamily="34" charset="0"/>
                <a:cs typeface="Lato"/>
                <a:sym typeface="Calibri" charset="0"/>
              </a:rPr>
              <a:t> J Med. 2011; 365:981−992.</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Connolly SJ, et al. N </a:t>
            </a:r>
            <a:r>
              <a:rPr lang="en-CA" sz="800" dirty="0" err="1">
                <a:solidFill>
                  <a:prstClr val="white"/>
                </a:solidFill>
                <a:latin typeface="Arial Narrow" panose="020B0606020202030204" pitchFamily="34" charset="0"/>
                <a:cs typeface="Lato"/>
                <a:sym typeface="Calibri" charset="0"/>
              </a:rPr>
              <a:t>Engl</a:t>
            </a:r>
            <a:r>
              <a:rPr lang="en-CA" sz="800" dirty="0">
                <a:solidFill>
                  <a:prstClr val="white"/>
                </a:solidFill>
                <a:latin typeface="Arial Narrow" panose="020B0606020202030204" pitchFamily="34" charset="0"/>
                <a:cs typeface="Lato"/>
                <a:sym typeface="Calibri" charset="0"/>
              </a:rPr>
              <a:t> J Med. 2009; 361:1139−1151. </a:t>
            </a:r>
          </a:p>
          <a:p>
            <a:pPr marL="0" lvl="2" defTabSz="457200">
              <a:lnSpc>
                <a:spcPct val="80000"/>
              </a:lnSpc>
              <a:defRPr/>
            </a:pPr>
            <a:r>
              <a:rPr lang="en-CA" sz="800" dirty="0">
                <a:solidFill>
                  <a:prstClr val="white"/>
                </a:solidFill>
                <a:latin typeface="Arial Narrow" panose="020B0606020202030204" pitchFamily="34" charset="0"/>
                <a:cs typeface="Lato"/>
                <a:sym typeface="Calibri" charset="0"/>
              </a:rPr>
              <a:t>Patel MR, et al. N </a:t>
            </a:r>
            <a:r>
              <a:rPr lang="en-CA" sz="800" dirty="0" err="1">
                <a:solidFill>
                  <a:prstClr val="white"/>
                </a:solidFill>
                <a:latin typeface="Arial Narrow" panose="020B0606020202030204" pitchFamily="34" charset="0"/>
                <a:cs typeface="Lato"/>
                <a:sym typeface="Calibri" charset="0"/>
              </a:rPr>
              <a:t>Engl</a:t>
            </a:r>
            <a:r>
              <a:rPr lang="en-CA" sz="800" dirty="0">
                <a:solidFill>
                  <a:prstClr val="white"/>
                </a:solidFill>
                <a:latin typeface="Arial Narrow" panose="020B0606020202030204" pitchFamily="34" charset="0"/>
                <a:cs typeface="Lato"/>
                <a:sym typeface="Calibri" charset="0"/>
              </a:rPr>
              <a:t> J Med. 2011; 365:883−891.  European Heart Journal 2012; 33: 2163-71.</a:t>
            </a:r>
          </a:p>
          <a:p>
            <a:pPr>
              <a:lnSpc>
                <a:spcPct val="80000"/>
              </a:lnSpc>
              <a:defRPr/>
            </a:pPr>
            <a:endParaRPr lang="da-DK" sz="800" kern="0" dirty="0">
              <a:solidFill>
                <a:prstClr val="white"/>
              </a:solidFill>
              <a:latin typeface="Arial Narrow" panose="020B0606020202030204" pitchFamily="34" charset="0"/>
              <a:ea typeface="Lato" panose="020F0502020204030203" pitchFamily="34" charset="0"/>
              <a:cs typeface="Lato"/>
            </a:endParaRPr>
          </a:p>
        </p:txBody>
      </p:sp>
      <p:sp>
        <p:nvSpPr>
          <p:cNvPr id="21" name="Rectangle 20">
            <a:extLst>
              <a:ext uri="{FF2B5EF4-FFF2-40B4-BE49-F238E27FC236}">
                <a16:creationId xmlns:a16="http://schemas.microsoft.com/office/drawing/2014/main" id="{12B6C979-F33F-4893-9267-DB47A95BCE8B}"/>
              </a:ext>
            </a:extLst>
          </p:cNvPr>
          <p:cNvSpPr/>
          <p:nvPr/>
        </p:nvSpPr>
        <p:spPr>
          <a:xfrm>
            <a:off x="4750629" y="6243104"/>
            <a:ext cx="3618088" cy="584775"/>
          </a:xfrm>
          <a:prstGeom prst="rect">
            <a:avLst/>
          </a:prstGeom>
        </p:spPr>
        <p:txBody>
          <a:bodyPr wrap="square">
            <a:spAutoFit/>
          </a:bodyPr>
          <a:lstStyle/>
          <a:p>
            <a:pPr>
              <a:defRPr/>
            </a:pPr>
            <a:r>
              <a:rPr lang="da-DK" sz="800" dirty="0">
                <a:solidFill>
                  <a:prstClr val="white"/>
                </a:solidFill>
                <a:latin typeface="Arial Narrow" panose="020B0606020202030204" pitchFamily="34" charset="0"/>
              </a:rPr>
              <a:t>Lancet 2006;367:1903-1912</a:t>
            </a:r>
          </a:p>
          <a:p>
            <a:pPr>
              <a:defRPr/>
            </a:pPr>
            <a:r>
              <a:rPr lang="da-DK" sz="800" dirty="0">
                <a:solidFill>
                  <a:prstClr val="white"/>
                </a:solidFill>
                <a:latin typeface="Arial Narrow" panose="020B0606020202030204" pitchFamily="34" charset="0"/>
              </a:rPr>
              <a:t>N Engl J Med</a:t>
            </a:r>
            <a:r>
              <a:rPr lang="en-CA" sz="800" dirty="0">
                <a:solidFill>
                  <a:prstClr val="white"/>
                </a:solidFill>
                <a:latin typeface="Arial Narrow" panose="020B0606020202030204" pitchFamily="34" charset="0"/>
              </a:rPr>
              <a:t>Hart RG, Pearce LA, Aguilar MI. </a:t>
            </a:r>
          </a:p>
          <a:p>
            <a:pPr>
              <a:defRPr/>
            </a:pPr>
            <a:r>
              <a:rPr lang="it-IT" sz="800" dirty="0">
                <a:solidFill>
                  <a:prstClr val="white"/>
                </a:solidFill>
                <a:latin typeface="Arial Narrow" panose="020B0606020202030204" pitchFamily="34" charset="0"/>
              </a:rPr>
              <a:t>Giugliano RP, et al. NEJM 2013;369:2093-2104</a:t>
            </a:r>
            <a:endParaRPr lang="en-CA" sz="800" dirty="0">
              <a:solidFill>
                <a:prstClr val="white"/>
              </a:solidFill>
              <a:latin typeface="Arial Narrow" panose="020B0606020202030204" pitchFamily="34" charset="0"/>
            </a:endParaRPr>
          </a:p>
          <a:p>
            <a:pPr>
              <a:defRPr/>
            </a:pPr>
            <a:r>
              <a:rPr lang="en-CA" sz="800" dirty="0">
                <a:solidFill>
                  <a:prstClr val="white"/>
                </a:solidFill>
                <a:latin typeface="Arial Narrow" panose="020B0606020202030204" pitchFamily="34" charset="0"/>
              </a:rPr>
              <a:t>Ann Intern Med 1997;146:857-867.</a:t>
            </a:r>
            <a:r>
              <a:rPr lang="da-DK" sz="800" dirty="0">
                <a:solidFill>
                  <a:prstClr val="white"/>
                </a:solidFill>
                <a:latin typeface="Arial Narrow" panose="020B0606020202030204" pitchFamily="34" charset="0"/>
              </a:rPr>
              <a:t> 2009;360:2066-2078</a:t>
            </a:r>
            <a:endParaRPr lang="en-CA" sz="800" dirty="0">
              <a:solidFill>
                <a:prstClr val="white"/>
              </a:solidFill>
              <a:latin typeface="Arial Narrow" panose="020B0606020202030204" pitchFamily="34" charset="0"/>
            </a:endParaRPr>
          </a:p>
        </p:txBody>
      </p:sp>
      <p:sp>
        <p:nvSpPr>
          <p:cNvPr id="22" name="TextBox 21">
            <a:extLst>
              <a:ext uri="{FF2B5EF4-FFF2-40B4-BE49-F238E27FC236}">
                <a16:creationId xmlns:a16="http://schemas.microsoft.com/office/drawing/2014/main" id="{3E700E3C-0E07-455E-8AFA-0C8B2612BAB5}"/>
              </a:ext>
            </a:extLst>
          </p:cNvPr>
          <p:cNvSpPr txBox="1"/>
          <p:nvPr/>
        </p:nvSpPr>
        <p:spPr>
          <a:xfrm>
            <a:off x="1099751" y="5828106"/>
            <a:ext cx="7410746" cy="400110"/>
          </a:xfrm>
          <a:prstGeom prst="rect">
            <a:avLst/>
          </a:prstGeom>
          <a:noFill/>
        </p:spPr>
        <p:txBody>
          <a:bodyPr wrap="square" rtlCol="0">
            <a:spAutoFit/>
          </a:bodyPr>
          <a:lstStyle/>
          <a:p>
            <a:pPr algn="ctr" eaLnBrk="0" fontAlgn="base" hangingPunct="0">
              <a:spcBef>
                <a:spcPct val="0"/>
              </a:spcBef>
              <a:spcAft>
                <a:spcPct val="0"/>
              </a:spcAft>
            </a:pPr>
            <a:r>
              <a:rPr lang="fr-CA" sz="1000" b="1" noProof="1">
                <a:latin typeface="Agency FB" pitchFamily="34" charset="0"/>
                <a:ea typeface="MS PGothic" pitchFamily="34" charset="-128"/>
                <a:cs typeface="Candara"/>
                <a:sym typeface="Calibri" charset="0"/>
              </a:rPr>
              <a:t>*</a:t>
            </a:r>
            <a:r>
              <a:rPr lang="fr-CA" sz="1000" b="1" noProof="1">
                <a:latin typeface="Arial Narrow" pitchFamily="34" charset="0"/>
                <a:ea typeface="MS PGothic" pitchFamily="34" charset="-128"/>
                <a:cs typeface="Candara"/>
                <a:sym typeface="Calibri" charset="0"/>
              </a:rPr>
              <a:t>Les données de l’étude ROCKET AF, RELY  et ARISTOTLE  portent sur le RR</a:t>
            </a:r>
          </a:p>
          <a:p>
            <a:pPr algn="ctr" eaLnBrk="0" fontAlgn="base" hangingPunct="0">
              <a:spcBef>
                <a:spcPct val="0"/>
              </a:spcBef>
              <a:spcAft>
                <a:spcPct val="0"/>
              </a:spcAft>
            </a:pPr>
            <a:r>
              <a:rPr lang="fr-CA" sz="1000" b="1" noProof="1">
                <a:latin typeface="Arial Narrow" pitchFamily="34" charset="0"/>
                <a:ea typeface="MS PGothic" pitchFamily="34" charset="-128"/>
                <a:cs typeface="Candara"/>
                <a:sym typeface="Calibri" charset="0"/>
              </a:rPr>
              <a:t>d’AVC et d’embolie systémique.</a:t>
            </a:r>
            <a:endParaRPr lang="en-US" sz="1000" b="1" dirty="0">
              <a:latin typeface="Arial Narrow" panose="020B0606020202030204" pitchFamily="34" charset="0"/>
              <a:ea typeface="MS PGothic" pitchFamily="34" charset="-128"/>
              <a:sym typeface="Calibri" charset="0"/>
            </a:endParaRPr>
          </a:p>
        </p:txBody>
      </p:sp>
      <p:pic>
        <p:nvPicPr>
          <p:cNvPr id="10" name="Picture 9">
            <a:extLst>
              <a:ext uri="{FF2B5EF4-FFF2-40B4-BE49-F238E27FC236}">
                <a16:creationId xmlns:a16="http://schemas.microsoft.com/office/drawing/2014/main" id="{07A4B95E-2EFD-45FE-B402-B4BC3AD01D61}"/>
              </a:ext>
            </a:extLst>
          </p:cNvPr>
          <p:cNvPicPr>
            <a:picLocks noChangeAspect="1"/>
          </p:cNvPicPr>
          <p:nvPr/>
        </p:nvPicPr>
        <p:blipFill>
          <a:blip r:embed="rId5"/>
          <a:stretch>
            <a:fillRect/>
          </a:stretch>
        </p:blipFill>
        <p:spPr>
          <a:xfrm>
            <a:off x="371632" y="1409173"/>
            <a:ext cx="8138865" cy="4444369"/>
          </a:xfrm>
          <a:prstGeom prst="rect">
            <a:avLst/>
          </a:prstGeom>
        </p:spPr>
      </p:pic>
      <p:pic>
        <p:nvPicPr>
          <p:cNvPr id="16" name="4E92DA43-5712-40E9-AFDC-2C1062C78C6F" descr="7646DFF2-B812-4635-AA57-5171E34E5A45@chrc">
            <a:extLst>
              <a:ext uri="{FF2B5EF4-FFF2-40B4-BE49-F238E27FC236}">
                <a16:creationId xmlns:a16="http://schemas.microsoft.com/office/drawing/2014/main" id="{9D13AC90-EA0B-47F7-A577-B05DF7F0A4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2228" y="156348"/>
            <a:ext cx="1690541" cy="96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130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3B99786D-3F6E-4609-9707-A83EDAF11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580" y="156348"/>
            <a:ext cx="1620189" cy="92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6DCBB727-3C48-4053-BF7E-2CE0DBA2C9B7}"/>
              </a:ext>
            </a:extLst>
          </p:cNvPr>
          <p:cNvPicPr>
            <a:picLocks noChangeAspect="1"/>
          </p:cNvPicPr>
          <p:nvPr/>
        </p:nvPicPr>
        <p:blipFill>
          <a:blip r:embed="rId5"/>
          <a:stretch>
            <a:fillRect/>
          </a:stretch>
        </p:blipFill>
        <p:spPr>
          <a:xfrm>
            <a:off x="570846" y="1351990"/>
            <a:ext cx="7989412" cy="4723200"/>
          </a:xfrm>
          <a:prstGeom prst="rect">
            <a:avLst/>
          </a:prstGeom>
        </p:spPr>
      </p:pic>
      <p:pic>
        <p:nvPicPr>
          <p:cNvPr id="10" name="4E92DA43-5712-40E9-AFDC-2C1062C78C6F" descr="7646DFF2-B812-4635-AA57-5171E34E5A45@chrc">
            <a:extLst>
              <a:ext uri="{FF2B5EF4-FFF2-40B4-BE49-F238E27FC236}">
                <a16:creationId xmlns:a16="http://schemas.microsoft.com/office/drawing/2014/main" id="{348B13DB-48F2-4C59-8FC3-9A981140C3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2998" y="156348"/>
            <a:ext cx="1729772" cy="9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6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7212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67090"/>
            <a:ext cx="5587940" cy="1077218"/>
          </a:xfrm>
          <a:prstGeom prst="rect">
            <a:avLst/>
          </a:prstGeom>
          <a:noFill/>
        </p:spPr>
        <p:txBody>
          <a:bodyPr wrap="square">
            <a:spAutoFit/>
          </a:bodyPr>
          <a:lstStyle/>
          <a:p>
            <a:pPr>
              <a:defRPr/>
            </a:pPr>
            <a:r>
              <a:rPr lang="fr-FR" sz="3200" b="1" dirty="0">
                <a:solidFill>
                  <a:srgbClr val="1B1A5A"/>
                </a:solidFill>
                <a:latin typeface="Arial Narrow" panose="020B0606020202030204" pitchFamily="34" charset="0"/>
                <a:cs typeface="Aharoni" panose="02010803020104030203" pitchFamily="2" charset="-79"/>
              </a:rPr>
              <a:t>AOD : Contre-indications ou critères d’arrêt du traitement</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3" name="Espace réservé du contenu 5">
            <a:extLst>
              <a:ext uri="{FF2B5EF4-FFF2-40B4-BE49-F238E27FC236}">
                <a16:creationId xmlns:a16="http://schemas.microsoft.com/office/drawing/2014/main" id="{411FAB0C-21AD-4A4A-8B6A-D11ECE1FF4DF}"/>
              </a:ext>
            </a:extLst>
          </p:cNvPr>
          <p:cNvSpPr txBox="1">
            <a:spLocks/>
          </p:cNvSpPr>
          <p:nvPr/>
        </p:nvSpPr>
        <p:spPr>
          <a:xfrm>
            <a:off x="5828044" y="6350559"/>
            <a:ext cx="4156963" cy="6078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defTabSz="179388">
              <a:buNone/>
            </a:pPr>
            <a:r>
              <a:rPr lang="fr-CA" sz="1050" b="1" dirty="0" err="1">
                <a:solidFill>
                  <a:schemeClr val="bg1"/>
                </a:solidFill>
                <a:latin typeface="Arial Narrow" panose="020B0606020202030204" pitchFamily="34" charset="0"/>
              </a:rPr>
              <a:t>ClCr</a:t>
            </a:r>
            <a:r>
              <a:rPr lang="fr-CA" sz="1050" b="1" dirty="0">
                <a:solidFill>
                  <a:schemeClr val="bg1"/>
                </a:solidFill>
                <a:latin typeface="Arial Narrow" panose="020B0606020202030204" pitchFamily="34" charset="0"/>
              </a:rPr>
              <a:t> calculée  au moyen de la formule de </a:t>
            </a:r>
            <a:r>
              <a:rPr lang="fr-CA" sz="1050" b="1" dirty="0" err="1">
                <a:solidFill>
                  <a:schemeClr val="bg1"/>
                </a:solidFill>
                <a:latin typeface="Arial Narrow" panose="020B0606020202030204" pitchFamily="34" charset="0"/>
              </a:rPr>
              <a:t>Cockroft</a:t>
            </a:r>
            <a:r>
              <a:rPr lang="fr-CA" sz="1050" b="1" dirty="0">
                <a:solidFill>
                  <a:schemeClr val="bg1"/>
                </a:solidFill>
                <a:latin typeface="Arial Narrow" panose="020B0606020202030204" pitchFamily="34" charset="0"/>
              </a:rPr>
              <a:t>-Gault</a:t>
            </a:r>
          </a:p>
        </p:txBody>
      </p:sp>
      <p:pic>
        <p:nvPicPr>
          <p:cNvPr id="12" name="4E92DA43-5712-40E9-AFDC-2C1062C78C6F" descr="7646DFF2-B812-4635-AA57-5171E34E5A45@chrc">
            <a:extLst>
              <a:ext uri="{FF2B5EF4-FFF2-40B4-BE49-F238E27FC236}">
                <a16:creationId xmlns:a16="http://schemas.microsoft.com/office/drawing/2014/main" id="{0585F0C0-3595-4C70-9749-FB0EC6125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5820" y="155502"/>
            <a:ext cx="1556742" cy="88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9B5E3DA-23EC-4E37-8C2B-36109EDBBA54}"/>
              </a:ext>
            </a:extLst>
          </p:cNvPr>
          <p:cNvPicPr>
            <a:picLocks noChangeAspect="1"/>
          </p:cNvPicPr>
          <p:nvPr/>
        </p:nvPicPr>
        <p:blipFill>
          <a:blip r:embed="rId6"/>
          <a:stretch>
            <a:fillRect/>
          </a:stretch>
        </p:blipFill>
        <p:spPr>
          <a:xfrm>
            <a:off x="2571996" y="1256593"/>
            <a:ext cx="4643824" cy="4819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0355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suit and tie&#10;&#10;Description automatically generated">
            <a:extLst>
              <a:ext uri="{FF2B5EF4-FFF2-40B4-BE49-F238E27FC236}">
                <a16:creationId xmlns:a16="http://schemas.microsoft.com/office/drawing/2014/main" id="{94C0B357-7F58-4F12-9DB8-F09804138E2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249811" y="-559397"/>
            <a:ext cx="6021926" cy="686324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2308324"/>
          </a:xfrm>
          <a:prstGeom prst="rect">
            <a:avLst/>
          </a:prstGeom>
          <a:noFill/>
        </p:spPr>
        <p:txBody>
          <a:bodyPr wrap="square">
            <a:spAutoFit/>
          </a:bodyPr>
          <a:lstStyle/>
          <a:p>
            <a:pPr algn="ctr">
              <a:defRPr/>
            </a:pPr>
            <a:r>
              <a:rPr lang="en-CA" sz="4800" b="1" dirty="0" err="1">
                <a:latin typeface="Arial Narrow" panose="020B0606020202030204" pitchFamily="34" charset="0"/>
                <a:cs typeface="Aharoni" panose="02010803020104030203" pitchFamily="2" charset="-79"/>
              </a:rPr>
              <a:t>Cas</a:t>
            </a:r>
            <a:r>
              <a:rPr lang="en-CA" sz="4800" b="1" dirty="0">
                <a:latin typeface="Arial Narrow" panose="020B0606020202030204" pitchFamily="34" charset="0"/>
                <a:cs typeface="Aharoni" panose="02010803020104030203" pitchFamily="2" charset="-79"/>
              </a:rPr>
              <a:t> </a:t>
            </a:r>
            <a:r>
              <a:rPr lang="en-US" sz="4800" b="1" dirty="0">
                <a:latin typeface="Arial Narrow" panose="020B0606020202030204" pitchFamily="34" charset="0"/>
              </a:rPr>
              <a:t>n° 3</a:t>
            </a:r>
            <a:endParaRPr lang="en-US" sz="4800" b="1" dirty="0">
              <a:latin typeface="Arial Narrow" panose="020B0606020202030204" pitchFamily="34" charset="0"/>
              <a:cs typeface="Aharoni" panose="02010803020104030203" pitchFamily="2" charset="-79"/>
            </a:endParaRPr>
          </a:p>
          <a:p>
            <a:pPr lvl="0" algn="ctr">
              <a:defRPr/>
            </a:pPr>
            <a:endParaRPr lang="en-US" sz="4800" b="1" dirty="0">
              <a:solidFill>
                <a:srgbClr val="23334E"/>
              </a:solidFill>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343795"/>
            <a:ext cx="6652400" cy="615553"/>
          </a:xfrm>
          <a:prstGeom prst="rect">
            <a:avLst/>
          </a:prstGeom>
        </p:spPr>
        <p:txBody>
          <a:bodyPr wrap="square">
            <a:spAutoFit/>
          </a:bodyPr>
          <a:lstStyle/>
          <a:p>
            <a:pPr lvl="0" algn="ctr">
              <a:defRPr/>
            </a:pPr>
            <a:r>
              <a:rPr lang="fr-CA" sz="3400" b="1" dirty="0">
                <a:solidFill>
                  <a:prstClr val="white">
                    <a:lumMod val="95000"/>
                  </a:prstClr>
                </a:solidFill>
                <a:latin typeface="Arial Narrow" panose="020B0606020202030204" pitchFamily="34" charset="0"/>
                <a:cs typeface="Candara"/>
              </a:rPr>
              <a:t>Vous avez initié un AOD chez Miguel</a:t>
            </a:r>
            <a:endParaRPr kumimoji="0" lang="fr-CA" sz="34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01ACB69E-97D1-46BE-B069-C8E98BF27E8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80222" y="6361020"/>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80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94670" y="1502405"/>
            <a:ext cx="7902832" cy="646331"/>
          </a:xfrm>
          <a:prstGeom prst="rect">
            <a:avLst/>
          </a:prstGeom>
        </p:spPr>
        <p:txBody>
          <a:bodyPr wrap="square">
            <a:spAutoFit/>
          </a:bodyPr>
          <a:lstStyle/>
          <a:p>
            <a:pPr algn="ctr">
              <a:defRPr/>
            </a:pPr>
            <a:r>
              <a:rPr lang="fr-FR" sz="3600" b="1" dirty="0">
                <a:solidFill>
                  <a:srgbClr val="FFFFFF"/>
                </a:solidFill>
                <a:latin typeface="Arial Narrow" pitchFamily="34" charset="0"/>
                <a:cs typeface="Candara"/>
              </a:rPr>
              <a:t>Que feriez-vous concernant l’AAS?</a:t>
            </a:r>
            <a:endParaRPr lang="en-CA" sz="3600" b="1" dirty="0">
              <a:solidFill>
                <a:schemeClr val="bg1"/>
              </a:solidFill>
              <a:latin typeface="Arial Narrow"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490691" y="29465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fr-MC" sz="3600" b="1" i="1" dirty="0">
                <a:solidFill>
                  <a:srgbClr val="23334E"/>
                </a:solidFill>
                <a:latin typeface="Arial Narrow" panose="020B0606020202030204" pitchFamily="34" charset="0"/>
                <a:cs typeface="Aharoni" panose="02010803020104030203" pitchFamily="2" charset="-79"/>
              </a:rPr>
              <a:t>Sélectionnez l’une des options suivantes </a:t>
            </a:r>
          </a:p>
          <a:p>
            <a:pPr algn="l">
              <a:lnSpc>
                <a:spcPct val="100000"/>
              </a:lnSpc>
              <a:spcBef>
                <a:spcPts val="0"/>
              </a:spcBef>
              <a:buClr>
                <a:schemeClr val="accent2"/>
              </a:buClr>
            </a:pPr>
            <a:endParaRPr lang="fr-MC" sz="2000" b="1" dirty="0">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MC" sz="3200" b="1" dirty="0">
                <a:latin typeface="Arial Narrow" pitchFamily="34" charset="0"/>
              </a:rPr>
              <a:t>Continuer</a:t>
            </a:r>
          </a:p>
          <a:p>
            <a:pPr marL="914400" lvl="1" indent="-457200" algn="l" defTabSz="914377">
              <a:lnSpc>
                <a:spcPct val="100000"/>
              </a:lnSpc>
              <a:spcBef>
                <a:spcPts val="600"/>
              </a:spcBef>
              <a:buFont typeface="+mj-lt"/>
              <a:buAutoNum type="arabicPeriod"/>
            </a:pPr>
            <a:r>
              <a:rPr lang="fr-MC" sz="3200" b="1" dirty="0">
                <a:latin typeface="Arial Narrow" pitchFamily="34" charset="0"/>
              </a:rPr>
              <a:t>Arrêter</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C68519ED-6A65-4362-A79B-B89033F3E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948" y="15634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5017754D-B0F3-4C0D-8D06-3DD34F78E41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5187" y="84727"/>
            <a:ext cx="1367490" cy="3079932"/>
          </a:xfrm>
          <a:prstGeom prst="rect">
            <a:avLst/>
          </a:prstGeom>
        </p:spPr>
      </p:pic>
    </p:spTree>
    <p:extLst>
      <p:ext uri="{BB962C8B-B14F-4D97-AF65-F5344CB8AC3E}">
        <p14:creationId xmlns:p14="http://schemas.microsoft.com/office/powerpoint/2010/main" val="28768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209479" cy="1200329"/>
          </a:xfrm>
          <a:prstGeom prst="rect">
            <a:avLst/>
          </a:prstGeom>
          <a:noFill/>
        </p:spPr>
        <p:txBody>
          <a:bodyPr wrap="square">
            <a:spAutoFit/>
          </a:bodyPr>
          <a:lstStyle/>
          <a:p>
            <a:pPr>
              <a:defRPr/>
            </a:pPr>
            <a:r>
              <a:rPr lang="fr-CA" sz="2400" b="1" dirty="0">
                <a:solidFill>
                  <a:srgbClr val="1B1A5A"/>
                </a:solidFill>
                <a:latin typeface="Arial Narrow" panose="020B0606020202030204" pitchFamily="34" charset="0"/>
                <a:cs typeface="Aharoni" panose="02010803020104030203" pitchFamily="2" charset="-79"/>
              </a:rPr>
              <a:t>Comparaisons indirectes des AOD </a:t>
            </a:r>
          </a:p>
          <a:p>
            <a:pPr>
              <a:defRPr/>
            </a:pPr>
            <a:r>
              <a:rPr lang="fr-CA" sz="2400" b="1" dirty="0">
                <a:solidFill>
                  <a:srgbClr val="1B1A5A"/>
                </a:solidFill>
                <a:latin typeface="Arial Narrow" panose="020B0606020202030204" pitchFamily="34" charset="0"/>
                <a:cs typeface="Aharoni" panose="02010803020104030203" pitchFamily="2" charset="-79"/>
              </a:rPr>
              <a:t>Risque d’hémorragie majeure/année (%) associé aux AOD avec et sans AAS</a:t>
            </a:r>
            <a:endParaRPr lang="en-CA" sz="2400" b="1" dirty="0">
              <a:solidFill>
                <a:srgbClr val="1B1A5A"/>
              </a:solidFill>
              <a:latin typeface="Arial Narrow" panose="020B0606020202030204" pitchFamily="34" charset="0"/>
              <a:cs typeface="Aharoni" panose="02010803020104030203" pitchFamily="2" charset="-79"/>
            </a:endParaRPr>
          </a:p>
        </p:txBody>
      </p:sp>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214743"/>
            <a:ext cx="4341263" cy="1200329"/>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Giuliano RP, et al. </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5" name="TextBox 14">
            <a:extLst>
              <a:ext uri="{FF2B5EF4-FFF2-40B4-BE49-F238E27FC236}">
                <a16:creationId xmlns:a16="http://schemas.microsoft.com/office/drawing/2014/main" id="{CC0C6E66-C5C7-450A-8751-2A93B97DADCE}"/>
              </a:ext>
            </a:extLst>
          </p:cNvPr>
          <p:cNvSpPr txBox="1"/>
          <p:nvPr/>
        </p:nvSpPr>
        <p:spPr>
          <a:xfrm>
            <a:off x="146654" y="1364581"/>
            <a:ext cx="8949888" cy="430887"/>
          </a:xfrm>
          <a:prstGeom prst="rect">
            <a:avLst/>
          </a:prstGeom>
          <a:noFill/>
        </p:spPr>
        <p:txBody>
          <a:bodyPr wrap="square" rtlCol="0">
            <a:spAutoFit/>
          </a:bodyPr>
          <a:lstStyle/>
          <a:p>
            <a:pPr algn="ctr"/>
            <a:r>
              <a:rPr lang="fr-CH" sz="2000" b="1" dirty="0">
                <a:solidFill>
                  <a:srgbClr val="183059"/>
                </a:solidFill>
                <a:latin typeface="Arial Narrow" panose="020B0606020202030204" pitchFamily="34" charset="0"/>
              </a:rPr>
              <a:t>L’addition d’un AAS a augmenté le risque d’hémorragie majeure d’un facteur de </a:t>
            </a:r>
            <a:r>
              <a:rPr lang="fr-CH" sz="2200" b="1" dirty="0">
                <a:solidFill>
                  <a:srgbClr val="5BCCDF"/>
                </a:solidFill>
                <a:latin typeface="Arial Narrow" panose="020B0606020202030204" pitchFamily="34" charset="0"/>
              </a:rPr>
              <a:t>1,5-2,0 </a:t>
            </a:r>
            <a:endParaRPr lang="fr-CH" sz="2200" b="1" dirty="0">
              <a:solidFill>
                <a:srgbClr val="183059"/>
              </a:solidFill>
              <a:latin typeface="Arial Narrow" panose="020B0606020202030204" pitchFamily="34" charset="0"/>
            </a:endParaRPr>
          </a:p>
        </p:txBody>
      </p:sp>
      <p:sp>
        <p:nvSpPr>
          <p:cNvPr id="17" name="TextBox 16">
            <a:extLst>
              <a:ext uri="{FF2B5EF4-FFF2-40B4-BE49-F238E27FC236}">
                <a16:creationId xmlns:a16="http://schemas.microsoft.com/office/drawing/2014/main" id="{7EC8E893-2CB8-4B4D-858B-D26B82DBF6BF}"/>
              </a:ext>
            </a:extLst>
          </p:cNvPr>
          <p:cNvSpPr txBox="1"/>
          <p:nvPr/>
        </p:nvSpPr>
        <p:spPr>
          <a:xfrm>
            <a:off x="6502552" y="6380947"/>
            <a:ext cx="1853969" cy="307777"/>
          </a:xfrm>
          <a:prstGeom prst="rect">
            <a:avLst/>
          </a:prstGeom>
          <a:noFill/>
        </p:spPr>
        <p:txBody>
          <a:bodyPr wrap="none" rtlCol="0">
            <a:spAutoFit/>
          </a:bodyPr>
          <a:lstStyle/>
          <a:p>
            <a:pPr defTabSz="914400"/>
            <a:r>
              <a:rPr lang="en-CA" altLang="en-US" sz="1400" b="1" dirty="0" err="1">
                <a:solidFill>
                  <a:schemeClr val="bg1"/>
                </a:solidFill>
                <a:latin typeface="Arial Narrow" panose="020B0606020202030204" pitchFamily="34" charset="0"/>
                <a:cs typeface="Lato"/>
              </a:rPr>
              <a:t>Valeur</a:t>
            </a:r>
            <a:r>
              <a:rPr lang="en-CA" altLang="en-US" sz="1400" b="1" dirty="0">
                <a:solidFill>
                  <a:schemeClr val="bg1"/>
                </a:solidFill>
                <a:latin typeface="Arial Narrow" panose="020B0606020202030204" pitchFamily="34" charset="0"/>
                <a:cs typeface="Lato"/>
              </a:rPr>
              <a:t> P non disponible</a:t>
            </a:r>
          </a:p>
        </p:txBody>
      </p:sp>
      <p:pic>
        <p:nvPicPr>
          <p:cNvPr id="5" name="Picture 4">
            <a:extLst>
              <a:ext uri="{FF2B5EF4-FFF2-40B4-BE49-F238E27FC236}">
                <a16:creationId xmlns:a16="http://schemas.microsoft.com/office/drawing/2014/main" id="{ADC2136B-B9EC-4349-9F51-2BFF02F23158}"/>
              </a:ext>
            </a:extLst>
          </p:cNvPr>
          <p:cNvPicPr>
            <a:picLocks noChangeAspect="1"/>
          </p:cNvPicPr>
          <p:nvPr/>
        </p:nvPicPr>
        <p:blipFill>
          <a:blip r:embed="rId5"/>
          <a:stretch>
            <a:fillRect/>
          </a:stretch>
        </p:blipFill>
        <p:spPr>
          <a:xfrm>
            <a:off x="488520" y="1718098"/>
            <a:ext cx="7998793" cy="4401510"/>
          </a:xfrm>
          <a:prstGeom prst="rect">
            <a:avLst/>
          </a:prstGeom>
        </p:spPr>
      </p:pic>
      <p:pic>
        <p:nvPicPr>
          <p:cNvPr id="10" name="Picture 9">
            <a:extLst>
              <a:ext uri="{FF2B5EF4-FFF2-40B4-BE49-F238E27FC236}">
                <a16:creationId xmlns:a16="http://schemas.microsoft.com/office/drawing/2014/main" id="{D40F16FE-138A-4BCC-88A7-B7D1C2C8FB7C}"/>
              </a:ext>
            </a:extLst>
          </p:cNvPr>
          <p:cNvPicPr>
            <a:picLocks noChangeAspect="1"/>
          </p:cNvPicPr>
          <p:nvPr/>
        </p:nvPicPr>
        <p:blipFill>
          <a:blip r:embed="rId6"/>
          <a:stretch>
            <a:fillRect/>
          </a:stretch>
        </p:blipFill>
        <p:spPr>
          <a:xfrm>
            <a:off x="528276" y="1648882"/>
            <a:ext cx="7804516" cy="4548644"/>
          </a:xfrm>
          <a:prstGeom prst="rect">
            <a:avLst/>
          </a:prstGeom>
        </p:spPr>
      </p:pic>
      <p:pic>
        <p:nvPicPr>
          <p:cNvPr id="18" name="4E92DA43-5712-40E9-AFDC-2C1062C78C6F" descr="7646DFF2-B812-4635-AA57-5171E34E5A45@chrc">
            <a:extLst>
              <a:ext uri="{FF2B5EF4-FFF2-40B4-BE49-F238E27FC236}">
                <a16:creationId xmlns:a16="http://schemas.microsoft.com/office/drawing/2014/main" id="{F8BE2F16-80B6-4C7E-909F-A6E20F0E3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836" y="156349"/>
            <a:ext cx="1732933" cy="98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02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Il est préférable d’utiliser un AOD à la warfarine en présence de FA non valvulaire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Les options thérapeutiques incluent une monothérapie antiplaquettaire (AAS 81-100 mg/jour) seule; ou en association à un deuxième agent antiplaquettaire (p. ex.,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clopidogrel</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75 mg/jour ou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ticagrelor</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60 mg BID), ou un agent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antithrombotique</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2" name="Picture 11">
            <a:extLst>
              <a:ext uri="{FF2B5EF4-FFF2-40B4-BE49-F238E27FC236}">
                <a16:creationId xmlns:a16="http://schemas.microsoft.com/office/drawing/2014/main" id="{C43732AB-BD82-4072-85E8-8D2904E7D7D7}"/>
              </a:ext>
            </a:extLst>
          </p:cNvPr>
          <p:cNvPicPr>
            <a:picLocks noChangeAspect="1"/>
          </p:cNvPicPr>
          <p:nvPr/>
        </p:nvPicPr>
        <p:blipFill>
          <a:blip r:embed="rId6"/>
          <a:stretch>
            <a:fillRect/>
          </a:stretch>
        </p:blipFill>
        <p:spPr>
          <a:xfrm>
            <a:off x="161924" y="2373336"/>
            <a:ext cx="5161408" cy="3564714"/>
          </a:xfrm>
          <a:prstGeom prst="rect">
            <a:avLst/>
          </a:prstGeom>
        </p:spPr>
      </p:pic>
      <p:pic>
        <p:nvPicPr>
          <p:cNvPr id="6" name="Picture 5">
            <a:extLst>
              <a:ext uri="{FF2B5EF4-FFF2-40B4-BE49-F238E27FC236}">
                <a16:creationId xmlns:a16="http://schemas.microsoft.com/office/drawing/2014/main" id="{24664DB4-8D92-4B1F-8B9D-D1A66A33CF2E}"/>
              </a:ext>
            </a:extLst>
          </p:cNvPr>
          <p:cNvPicPr>
            <a:picLocks noChangeAspect="1"/>
          </p:cNvPicPr>
          <p:nvPr/>
        </p:nvPicPr>
        <p:blipFill>
          <a:blip r:embed="rId7"/>
          <a:stretch>
            <a:fillRect/>
          </a:stretch>
        </p:blipFill>
        <p:spPr>
          <a:xfrm>
            <a:off x="5767201" y="1633466"/>
            <a:ext cx="3073986" cy="3914053"/>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B5AB15E7-86EF-45F7-AB31-29BD3C7C6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1663" y="194143"/>
            <a:ext cx="1778879" cy="101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852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543046"/>
            <a:ext cx="7816751" cy="4552015"/>
          </a:xfrm>
          <a:prstGeom prst="rect">
            <a:avLst/>
          </a:prstGeom>
          <a:noFill/>
        </p:spPr>
        <p:txBody>
          <a:bodyPr wrap="square" rtlCol="0">
            <a:spAutoFit/>
          </a:bodyPr>
          <a:lstStyle/>
          <a:p>
            <a:pPr marL="342900" indent="-342900">
              <a:lnSpc>
                <a:spcPct val="120000"/>
              </a:lnSpc>
              <a:buClr>
                <a:srgbClr val="3BBBD5"/>
              </a:buClr>
              <a:buFont typeface="Wingdings" panose="05000000000000000000" pitchFamily="2" charset="2"/>
              <a:buChar char="§"/>
            </a:pPr>
            <a:r>
              <a:rPr lang="fr-CA" sz="2100" b="1" dirty="0">
                <a:latin typeface="Arial Narrow" pitchFamily="34" charset="0"/>
                <a:cs typeface="Candara"/>
              </a:rPr>
              <a:t>Le risque de récidive de l’AVC est élevé et peut être estimé au moyen du score CHADS</a:t>
            </a:r>
            <a:r>
              <a:rPr lang="fr-CA" sz="2100" b="1" baseline="-25000" dirty="0">
                <a:latin typeface="Arial Narrow" pitchFamily="34" charset="0"/>
                <a:cs typeface="Candara"/>
              </a:rPr>
              <a:t>2</a:t>
            </a:r>
            <a:r>
              <a:rPr lang="fr-CA" sz="2100" b="1" dirty="0">
                <a:latin typeface="Arial Narrow" pitchFamily="34" charset="0"/>
                <a:cs typeface="Candara"/>
              </a:rPr>
              <a:t>  </a:t>
            </a:r>
          </a:p>
          <a:p>
            <a:pPr marL="342900" indent="-342900">
              <a:lnSpc>
                <a:spcPct val="120000"/>
              </a:lnSpc>
              <a:buClr>
                <a:srgbClr val="3BBBD5"/>
              </a:buClr>
              <a:buFont typeface="Wingdings" panose="05000000000000000000" pitchFamily="2" charset="2"/>
              <a:buChar char="§"/>
            </a:pPr>
            <a:r>
              <a:rPr lang="fr-CA" sz="2100" b="1" dirty="0">
                <a:latin typeface="Arial Narrow" pitchFamily="34" charset="0"/>
                <a:cs typeface="Candara"/>
              </a:rPr>
              <a:t>La FA est une cause fréquente d’AVC, quel que soit le type de FA, ainsi qu’une cause fréquente d’AVC idiopathique ou </a:t>
            </a:r>
            <a:r>
              <a:rPr lang="fr-CA" sz="2100" b="1" dirty="0" err="1">
                <a:latin typeface="Arial Narrow" pitchFamily="34" charset="0"/>
                <a:cs typeface="Candara"/>
              </a:rPr>
              <a:t>cryptogénique</a:t>
            </a:r>
            <a:r>
              <a:rPr lang="fr-CA" sz="2100" b="1" dirty="0">
                <a:latin typeface="Arial Narrow" pitchFamily="34" charset="0"/>
                <a:cs typeface="Candara"/>
              </a:rPr>
              <a:t> </a:t>
            </a:r>
          </a:p>
          <a:p>
            <a:pPr marL="342900" indent="-342900">
              <a:lnSpc>
                <a:spcPct val="120000"/>
              </a:lnSpc>
              <a:buClr>
                <a:srgbClr val="3BBBD5"/>
              </a:buClr>
              <a:buFont typeface="Wingdings" panose="05000000000000000000" pitchFamily="2" charset="2"/>
              <a:buChar char="§"/>
            </a:pPr>
            <a:r>
              <a:rPr lang="fr-CA" sz="2100" b="1" dirty="0">
                <a:latin typeface="Arial Narrow" pitchFamily="34" charset="0"/>
                <a:cs typeface="Candara"/>
              </a:rPr>
              <a:t>La FA paroxystique </a:t>
            </a:r>
            <a:r>
              <a:rPr lang="fr-CA" sz="2100" b="1" dirty="0" err="1">
                <a:latin typeface="Arial Narrow" pitchFamily="34" charset="0"/>
                <a:cs typeface="Candara"/>
              </a:rPr>
              <a:t>subclinique</a:t>
            </a:r>
            <a:r>
              <a:rPr lang="fr-CA" sz="2100" b="1" dirty="0">
                <a:latin typeface="Arial Narrow" pitchFamily="34" charset="0"/>
                <a:cs typeface="Candara"/>
              </a:rPr>
              <a:t> (FASC) peut passer inaperçu si les examens ne sont pas suffisamment longs pour exclure sa présence</a:t>
            </a:r>
          </a:p>
          <a:p>
            <a:pPr marL="342900" indent="-342900">
              <a:lnSpc>
                <a:spcPct val="120000"/>
              </a:lnSpc>
              <a:buClr>
                <a:srgbClr val="3BBBD5"/>
              </a:buClr>
              <a:buFont typeface="Wingdings" panose="05000000000000000000" pitchFamily="2" charset="2"/>
              <a:buChar char="§"/>
            </a:pPr>
            <a:r>
              <a:rPr lang="fr-CA" sz="2100" b="1" dirty="0">
                <a:latin typeface="Arial Narrow" pitchFamily="34" charset="0"/>
                <a:cs typeface="Candara"/>
              </a:rPr>
              <a:t>Le traitement anticoagulant par un AOD est recommandé pour la prévention des AVC et il est préféré à la warfarine pour la vaste majorité des patients atteints de FA </a:t>
            </a:r>
          </a:p>
          <a:p>
            <a:pPr marL="342900" indent="-342900">
              <a:buClr>
                <a:srgbClr val="3BBBD5"/>
              </a:buClr>
              <a:buFont typeface="Wingdings" panose="05000000000000000000" pitchFamily="2" charset="2"/>
              <a:buChar char="§"/>
              <a:defRPr/>
            </a:pPr>
            <a:r>
              <a:rPr lang="fr-FR" sz="2100" b="1" dirty="0">
                <a:latin typeface="Arial Narrow" pitchFamily="34" charset="0"/>
              </a:rPr>
              <a:t>Un AVC survenu antérieurement  est un facteur de risque d’AVC futur chez les patients atteints de FA, représentant 2 points sur l’échelle de l’indice de risque </a:t>
            </a:r>
            <a:r>
              <a:rPr lang="en-CA" sz="2100" b="1" dirty="0">
                <a:latin typeface="Arial Narrow" pitchFamily="34" charset="0"/>
              </a:rPr>
              <a:t>CHADS</a:t>
            </a:r>
            <a:r>
              <a:rPr lang="en-CA" sz="2100" b="1" baseline="-25000" dirty="0">
                <a:latin typeface="Arial Narrow" pitchFamily="34" charset="0"/>
              </a:rPr>
              <a:t>2</a:t>
            </a:r>
            <a:r>
              <a:rPr lang="en-CA" sz="2100" b="1" dirty="0">
                <a:latin typeface="Arial Narrow" pitchFamily="34" charset="0"/>
              </a:rPr>
              <a:t>. </a:t>
            </a:r>
            <a:endParaRPr lang="en-CA" sz="2100" b="1" dirty="0">
              <a:solidFill>
                <a:prstClr val="black">
                  <a:lumMod val="85000"/>
                  <a:lumOff val="15000"/>
                </a:prstClr>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C2E5C093-C270-4283-B029-EA580B933D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8520" y="156348"/>
            <a:ext cx="1874249" cy="106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1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8" y="2928026"/>
            <a:ext cx="6444401" cy="1569660"/>
          </a:xfrm>
          <a:prstGeom prst="rect">
            <a:avLst/>
          </a:prstGeom>
          <a:noFill/>
        </p:spPr>
        <p:txBody>
          <a:bodyPr wrap="square">
            <a:spAutoFit/>
          </a:bodyPr>
          <a:lstStyle/>
          <a:p>
            <a:pPr algn="ctr">
              <a:defRPr/>
            </a:pPr>
            <a:r>
              <a:rPr lang="en-CA" sz="4800" b="1" kern="0" dirty="0">
                <a:solidFill>
                  <a:srgbClr val="273080"/>
                </a:solidFill>
                <a:latin typeface="Arial Narrow" pitchFamily="34" charset="0"/>
                <a:ea typeface="Lato" panose="020F0502020204030203" pitchFamily="34" charset="0"/>
                <a:cs typeface="Lato" panose="020F0502020204030203" pitchFamily="34" charset="0"/>
              </a:rPr>
              <a:t>DIAPOSITIVES SUPPLÉMENTAIRES</a:t>
            </a:r>
          </a:p>
        </p:txBody>
      </p:sp>
      <p:pic>
        <p:nvPicPr>
          <p:cNvPr id="4" name="4E92DA43-5712-40E9-AFDC-2C1062C78C6F" descr="7646DFF2-B812-4635-AA57-5171E34E5A45@chrc">
            <a:extLst>
              <a:ext uri="{FF2B5EF4-FFF2-40B4-BE49-F238E27FC236}">
                <a16:creationId xmlns:a16="http://schemas.microsoft.com/office/drawing/2014/main" id="{0078B15C-B537-4A17-A0F3-DED950AB44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320058" y="5724395"/>
            <a:ext cx="1363365" cy="77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60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MC"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NAVIGATE ESUS</a:t>
            </a:r>
            <a:br>
              <a:rPr kumimoji="0" lang="fr-MC" sz="3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fr-MC" sz="3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Critère d’efficacité</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Hart RG et al. Rivaroxaban for Stroke Prevention after Embolic Stroke of Undetermined Source. N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a:rPr>
              <a:t>Engl</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 J Med 2018; 378:2191-2201</a:t>
            </a:r>
          </a:p>
        </p:txBody>
      </p:sp>
      <p:pic>
        <p:nvPicPr>
          <p:cNvPr id="3" name="Picture 2">
            <a:extLst>
              <a:ext uri="{FF2B5EF4-FFF2-40B4-BE49-F238E27FC236}">
                <a16:creationId xmlns:a16="http://schemas.microsoft.com/office/drawing/2014/main" id="{E8388D7E-8A6D-4521-BAB6-463243915607}"/>
              </a:ext>
            </a:extLst>
          </p:cNvPr>
          <p:cNvPicPr>
            <a:picLocks noChangeAspect="1"/>
          </p:cNvPicPr>
          <p:nvPr/>
        </p:nvPicPr>
        <p:blipFill>
          <a:blip r:embed="rId5"/>
          <a:stretch>
            <a:fillRect/>
          </a:stretch>
        </p:blipFill>
        <p:spPr>
          <a:xfrm>
            <a:off x="51653" y="2455449"/>
            <a:ext cx="4316986" cy="3200400"/>
          </a:xfrm>
          <a:prstGeom prst="rect">
            <a:avLst/>
          </a:prstGeom>
        </p:spPr>
      </p:pic>
      <p:pic>
        <p:nvPicPr>
          <p:cNvPr id="5" name="Picture 4">
            <a:extLst>
              <a:ext uri="{FF2B5EF4-FFF2-40B4-BE49-F238E27FC236}">
                <a16:creationId xmlns:a16="http://schemas.microsoft.com/office/drawing/2014/main" id="{6678270E-EC23-4405-95E1-CE119946F08D}"/>
              </a:ext>
            </a:extLst>
          </p:cNvPr>
          <p:cNvPicPr>
            <a:picLocks noChangeAspect="1"/>
          </p:cNvPicPr>
          <p:nvPr/>
        </p:nvPicPr>
        <p:blipFill>
          <a:blip r:embed="rId6"/>
          <a:stretch>
            <a:fillRect/>
          </a:stretch>
        </p:blipFill>
        <p:spPr>
          <a:xfrm>
            <a:off x="4488875" y="2481944"/>
            <a:ext cx="4614353" cy="3200400"/>
          </a:xfrm>
          <a:prstGeom prst="rect">
            <a:avLst/>
          </a:prstGeom>
        </p:spPr>
      </p:pic>
      <p:sp>
        <p:nvSpPr>
          <p:cNvPr id="6" name="Rectangle 5">
            <a:extLst>
              <a:ext uri="{FF2B5EF4-FFF2-40B4-BE49-F238E27FC236}">
                <a16:creationId xmlns:a16="http://schemas.microsoft.com/office/drawing/2014/main" id="{46B7402C-B7DD-467C-AD3D-DD1FA569D8ED}"/>
              </a:ext>
            </a:extLst>
          </p:cNvPr>
          <p:cNvSpPr/>
          <p:nvPr/>
        </p:nvSpPr>
        <p:spPr>
          <a:xfrm>
            <a:off x="338449" y="1476077"/>
            <a:ext cx="4150426"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Courbes Kaplan–Meier  représentant le temps jusqu’au premier événement du critère d’efficacité principal, défini comme la récidive de l’AVC ischémique ou hémorragique ou l’embolie systémique</a:t>
            </a:r>
          </a:p>
        </p:txBody>
      </p:sp>
      <p:sp>
        <p:nvSpPr>
          <p:cNvPr id="14" name="Rectangle 13">
            <a:extLst>
              <a:ext uri="{FF2B5EF4-FFF2-40B4-BE49-F238E27FC236}">
                <a16:creationId xmlns:a16="http://schemas.microsoft.com/office/drawing/2014/main" id="{F43B3A2E-4DA0-47FE-BAA6-BD7D6C208D3D}"/>
              </a:ext>
            </a:extLst>
          </p:cNvPr>
          <p:cNvSpPr/>
          <p:nvPr/>
        </p:nvSpPr>
        <p:spPr>
          <a:xfrm>
            <a:off x="4877128" y="1500306"/>
            <a:ext cx="4150426"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Courbes Kaplan–Meier représentant le temps jusqu’au premier événement du critère d’innocuité principal défini comme l’hémorragie majeure</a:t>
            </a:r>
          </a:p>
        </p:txBody>
      </p:sp>
      <p:sp>
        <p:nvSpPr>
          <p:cNvPr id="7" name="Rectangle 6">
            <a:extLst>
              <a:ext uri="{FF2B5EF4-FFF2-40B4-BE49-F238E27FC236}">
                <a16:creationId xmlns:a16="http://schemas.microsoft.com/office/drawing/2014/main" id="{4E55F60D-160A-481A-A432-10E483C6D478}"/>
              </a:ext>
            </a:extLst>
          </p:cNvPr>
          <p:cNvSpPr/>
          <p:nvPr/>
        </p:nvSpPr>
        <p:spPr>
          <a:xfrm>
            <a:off x="1045029" y="5626747"/>
            <a:ext cx="713706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Les insertions montrent les mêmes données mais sur un axe agrandi </a:t>
            </a: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2" name="TextBox 1">
            <a:extLst>
              <a:ext uri="{FF2B5EF4-FFF2-40B4-BE49-F238E27FC236}">
                <a16:creationId xmlns:a16="http://schemas.microsoft.com/office/drawing/2014/main" id="{5840D0D0-39B0-4AD5-915D-0A5422FB7F28}"/>
              </a:ext>
            </a:extLst>
          </p:cNvPr>
          <p:cNvSpPr txBox="1"/>
          <p:nvPr/>
        </p:nvSpPr>
        <p:spPr>
          <a:xfrm>
            <a:off x="320883" y="2475868"/>
            <a:ext cx="492443" cy="2259165"/>
          </a:xfrm>
          <a:prstGeom prst="rect">
            <a:avLst/>
          </a:prstGeom>
          <a:solidFill>
            <a:schemeClr val="bg1"/>
          </a:solid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Proportion présentant un événement inclus dans le critère d’efficacité principal</a:t>
            </a:r>
            <a:endPar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23C7B7DB-F90C-45A5-82E4-D462EFADAE7B}"/>
              </a:ext>
            </a:extLst>
          </p:cNvPr>
          <p:cNvSpPr txBox="1"/>
          <p:nvPr/>
        </p:nvSpPr>
        <p:spPr>
          <a:xfrm>
            <a:off x="4877128" y="2475869"/>
            <a:ext cx="492443" cy="2276559"/>
          </a:xfrm>
          <a:prstGeom prst="rect">
            <a:avLst/>
          </a:prstGeom>
          <a:solidFill>
            <a:schemeClr val="bg1"/>
          </a:solid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Proportion présentant un événement hémorragique majeur</a:t>
            </a:r>
            <a:endPar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161027B2-F201-48CE-97D8-701FCAA6E8B2}"/>
              </a:ext>
            </a:extLst>
          </p:cNvPr>
          <p:cNvSpPr txBox="1"/>
          <p:nvPr/>
        </p:nvSpPr>
        <p:spPr>
          <a:xfrm>
            <a:off x="1936552" y="2440858"/>
            <a:ext cx="2432087" cy="230832"/>
          </a:xfrm>
          <a:prstGeom prst="rect">
            <a:avLst/>
          </a:prstGeom>
          <a:solidFill>
            <a:schemeClr val="bg1"/>
          </a:solid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RRI, 1,07 IC à 95 %, 0,87-1,33)</a:t>
            </a:r>
            <a:endPar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D27BE1DF-1027-4721-9388-0CED6D27490B}"/>
              </a:ext>
            </a:extLst>
          </p:cNvPr>
          <p:cNvSpPr txBox="1"/>
          <p:nvPr/>
        </p:nvSpPr>
        <p:spPr>
          <a:xfrm>
            <a:off x="6381330" y="2475868"/>
            <a:ext cx="2432087" cy="230832"/>
          </a:xfrm>
          <a:prstGeom prst="rect">
            <a:avLst/>
          </a:prstGeom>
          <a:solidFill>
            <a:schemeClr val="bg1"/>
          </a:solid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RRI, 2,72 IC à 95 %, 1,68-4,39)</a:t>
            </a:r>
            <a:endPar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BD208F0D-9144-40D3-AF5A-34E9AAC82EDE}"/>
              </a:ext>
            </a:extLst>
          </p:cNvPr>
          <p:cNvSpPr txBox="1"/>
          <p:nvPr/>
        </p:nvSpPr>
        <p:spPr>
          <a:xfrm>
            <a:off x="1045029" y="4967962"/>
            <a:ext cx="3207994" cy="253916"/>
          </a:xfrm>
          <a:prstGeom prst="rect">
            <a:avLst/>
          </a:prstGeom>
          <a:solidFill>
            <a:schemeClr val="bg1"/>
          </a:solid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Jours de suivi</a:t>
            </a:r>
            <a:endPar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073C5901-8B22-4889-B60E-D54438B96A60}"/>
              </a:ext>
            </a:extLst>
          </p:cNvPr>
          <p:cNvSpPr txBox="1"/>
          <p:nvPr/>
        </p:nvSpPr>
        <p:spPr>
          <a:xfrm>
            <a:off x="5605423" y="4916007"/>
            <a:ext cx="3376652" cy="253916"/>
          </a:xfrm>
          <a:prstGeom prst="rect">
            <a:avLst/>
          </a:prstGeom>
          <a:solidFill>
            <a:schemeClr val="bg1"/>
          </a:solid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Jours de suivi</a:t>
            </a:r>
            <a:endPar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0" name="TextBox 19">
            <a:extLst>
              <a:ext uri="{FF2B5EF4-FFF2-40B4-BE49-F238E27FC236}">
                <a16:creationId xmlns:a16="http://schemas.microsoft.com/office/drawing/2014/main" id="{B422DDA6-2B8A-4282-97E2-5CCE006B989D}"/>
              </a:ext>
            </a:extLst>
          </p:cNvPr>
          <p:cNvSpPr txBox="1"/>
          <p:nvPr/>
        </p:nvSpPr>
        <p:spPr>
          <a:xfrm>
            <a:off x="4453435" y="5017461"/>
            <a:ext cx="1423076" cy="253916"/>
          </a:xfrm>
          <a:prstGeom prst="rect">
            <a:avLst/>
          </a:prstGeom>
          <a:solidFill>
            <a:schemeClr val="bg1"/>
          </a:solidFill>
        </p:spPr>
        <p:txBody>
          <a:bodyPr vert="horz"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Nbre à risque</a:t>
            </a:r>
            <a:endParaRPr kumimoji="0" lang="en-US"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TextBox 20">
            <a:extLst>
              <a:ext uri="{FF2B5EF4-FFF2-40B4-BE49-F238E27FC236}">
                <a16:creationId xmlns:a16="http://schemas.microsoft.com/office/drawing/2014/main" id="{64956C05-B307-4CD6-B1BF-66746ADC5DCC}"/>
              </a:ext>
            </a:extLst>
          </p:cNvPr>
          <p:cNvSpPr txBox="1"/>
          <p:nvPr/>
        </p:nvSpPr>
        <p:spPr>
          <a:xfrm>
            <a:off x="39295" y="5044924"/>
            <a:ext cx="1423076" cy="253916"/>
          </a:xfrm>
          <a:prstGeom prst="rect">
            <a:avLst/>
          </a:prstGeom>
          <a:solidFill>
            <a:schemeClr val="bg1"/>
          </a:solidFill>
        </p:spPr>
        <p:txBody>
          <a:bodyPr vert="horz"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Nbre à risque</a:t>
            </a:r>
            <a:endParaRPr kumimoji="0" lang="en-US" sz="1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22" name="4E92DA43-5712-40E9-AFDC-2C1062C78C6F" descr="7646DFF2-B812-4635-AA57-5171E34E5A45@chrc">
            <a:extLst>
              <a:ext uri="{FF2B5EF4-FFF2-40B4-BE49-F238E27FC236}">
                <a16:creationId xmlns:a16="http://schemas.microsoft.com/office/drawing/2014/main" id="{F3CB1BD1-9E8F-4489-8837-E7781545BE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307" y="159654"/>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005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RE-SPECT-ESUS</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3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a:t>
            </a:r>
            <a:r>
              <a:rPr kumimoji="0" lang="fr-CA" sz="30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rPr>
              <a:t>AVC embolique de source indéterminée)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a:rPr>
              <a:t>Résultats</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a:rPr>
              <a:t>présenté</a:t>
            </a:r>
            <a:r>
              <a:rPr kumimoji="0" lang="en-CA" sz="1050" b="0" i="0" u="none" strike="noStrike" kern="1200" cap="none" spc="0" normalizeH="0" noProof="0" dirty="0">
                <a:ln>
                  <a:noFill/>
                </a:ln>
                <a:solidFill>
                  <a:prstClr val="white"/>
                </a:solidFill>
                <a:effectLst/>
                <a:uLnTx/>
                <a:uFillTx/>
                <a:latin typeface="Arial Narrow" panose="020B0606020202030204" pitchFamily="34" charset="0"/>
                <a:ea typeface="+mn-ea"/>
                <a:cs typeface="Arial"/>
              </a:rPr>
              <a:t> au </a:t>
            </a:r>
            <a:r>
              <a:rPr kumimoji="0" lang="en-CA" sz="1050" b="0" i="0" u="none" strike="noStrike" kern="1200" cap="none" spc="0" normalizeH="0" noProof="0" dirty="0" err="1">
                <a:ln>
                  <a:noFill/>
                </a:ln>
                <a:solidFill>
                  <a:prstClr val="white"/>
                </a:solidFill>
                <a:effectLst/>
                <a:uLnTx/>
                <a:uFillTx/>
                <a:latin typeface="Arial Narrow" panose="020B0606020202030204" pitchFamily="34" charset="0"/>
                <a:ea typeface="+mn-ea"/>
                <a:cs typeface="Arial"/>
              </a:rPr>
              <a:t>Congrès</a:t>
            </a:r>
            <a:r>
              <a:rPr kumimoji="0" lang="en-CA" sz="1050" b="0" i="0" u="none" strike="noStrike" kern="1200" cap="none" spc="0" normalizeH="0" noProof="0" dirty="0">
                <a:ln>
                  <a:noFill/>
                </a:ln>
                <a:solidFill>
                  <a:prstClr val="white"/>
                </a:solidFill>
                <a:effectLst/>
                <a:uLnTx/>
                <a:uFillTx/>
                <a:latin typeface="Arial Narrow" panose="020B0606020202030204" pitchFamily="34" charset="0"/>
                <a:ea typeface="+mn-ea"/>
                <a:cs typeface="Arial"/>
              </a:rPr>
              <a:t> </a:t>
            </a:r>
            <a:r>
              <a:rPr lang="en-CA" sz="1050" dirty="0" err="1">
                <a:solidFill>
                  <a:prstClr val="white"/>
                </a:solidFill>
                <a:latin typeface="Arial Narrow" panose="020B0606020202030204" pitchFamily="34" charset="0"/>
                <a:cs typeface="Arial"/>
              </a:rPr>
              <a:t>mondial</a:t>
            </a:r>
            <a:r>
              <a:rPr lang="en-CA" sz="1050" dirty="0">
                <a:solidFill>
                  <a:prstClr val="white"/>
                </a:solidFill>
                <a:latin typeface="Arial Narrow" panose="020B0606020202030204" pitchFamily="34" charset="0"/>
                <a:cs typeface="Arial"/>
              </a:rPr>
              <a:t> de </a:t>
            </a:r>
            <a:r>
              <a:rPr lang="en-CA" sz="1050" dirty="0" err="1">
                <a:solidFill>
                  <a:prstClr val="white"/>
                </a:solidFill>
                <a:latin typeface="Arial Narrow" panose="020B0606020202030204" pitchFamily="34" charset="0"/>
                <a:cs typeface="Arial"/>
              </a:rPr>
              <a:t>l’AVCà</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 Montréal – </a:t>
            </a:r>
            <a:r>
              <a:rPr kumimoji="0" lang="en-CA"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a:rPr>
              <a:t>Octobre</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rPr>
              <a:t> 2018</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386935" y="1650148"/>
            <a:ext cx="8526725"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N=5390 </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lang="fr-CA" sz="2400" dirty="0">
                <a:solidFill>
                  <a:prstClr val="black">
                    <a:lumMod val="85000"/>
                    <a:lumOff val="15000"/>
                  </a:prstClr>
                </a:solidFill>
                <a:latin typeface="Arial Narrow" panose="020B0606020202030204" pitchFamily="34" charset="0"/>
                <a:cs typeface="Candara"/>
              </a:rPr>
              <a:t>Âge moyen 64 ans</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(60 % d’hommes)</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Suivi médian 19 mois (axé sur les événements)</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Rx</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 dabigatran 150 mg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bid</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(110 mg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bid</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si &gt; 75 ans ou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ClCr</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30-50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mL</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/min) vs AAS 100 mg </a:t>
            </a:r>
            <a:r>
              <a:rPr lang="fr-CA" sz="2400" dirty="0">
                <a:solidFill>
                  <a:prstClr val="black">
                    <a:lumMod val="85000"/>
                    <a:lumOff val="15000"/>
                  </a:prstClr>
                </a:solidFill>
                <a:latin typeface="Arial Narrow" panose="020B0606020202030204" pitchFamily="34" charset="0"/>
                <a:cs typeface="Candara"/>
              </a:rPr>
              <a:t>par jour</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(75 % des patients ont reçu le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dabi</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150 mg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bid</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Critère principal d’efficacité = AVC</a:t>
            </a:r>
            <a:r>
              <a:rPr kumimoji="0" lang="fr-CA" sz="2400" b="0"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cs typeface="Candara"/>
              </a:rPr>
              <a:t> de tout type</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(ischémique,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hémorrhagique</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inconnu) : 4,1 %/année pour le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dabi</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et 4,8 %/année pour l’AAS (HR 0,85 NS)</a:t>
            </a:r>
          </a:p>
          <a:p>
            <a:pPr marL="285750" marR="0" lvl="0" indent="-285750" algn="l" defTabSz="9144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Critère principal</a:t>
            </a:r>
            <a:r>
              <a:rPr kumimoji="0" lang="fr-CA" sz="2400" b="0"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cs typeface="Candara"/>
              </a:rPr>
              <a:t> d’innocuité </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hémorragie majeure selon l’ISTH :</a:t>
            </a:r>
            <a:b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b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1,7%/année pour le </a:t>
            </a:r>
            <a:r>
              <a:rPr kumimoji="0" lang="fr-CA" sz="24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cs typeface="Candara"/>
              </a:rPr>
              <a:t>dabi</a:t>
            </a:r>
            <a:r>
              <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 et 1,4%/année pour l’AAS (HR 1,19 NS)</a:t>
            </a:r>
          </a:p>
          <a:p>
            <a:pPr marL="0" marR="0" lvl="0" indent="0" algn="l" defTabSz="914400" rtl="0" eaLnBrk="1" fontAlgn="auto" latinLnBrk="0" hangingPunct="1">
              <a:lnSpc>
                <a:spcPct val="100000"/>
              </a:lnSpc>
              <a:spcBef>
                <a:spcPts val="0"/>
              </a:spcBef>
              <a:spcAft>
                <a:spcPts val="0"/>
              </a:spcAft>
              <a:buClr>
                <a:srgbClr val="5BCCDF"/>
              </a:buClr>
              <a:buSzTx/>
              <a:buFontTx/>
              <a:buNone/>
              <a:tabLst/>
              <a:defRPr/>
            </a:pPr>
            <a:endParaRPr kumimoji="0" lang="fr-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038079F2-830E-4B25-A585-BD720AF3B2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986" y="156348"/>
            <a:ext cx="1836784" cy="104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106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AF3779-9D07-4EE3-9E5D-53EA1B007086}"/>
              </a:ext>
            </a:extLst>
          </p:cNvPr>
          <p:cNvPicPr>
            <a:picLocks noChangeAspect="1"/>
          </p:cNvPicPr>
          <p:nvPr/>
        </p:nvPicPr>
        <p:blipFill>
          <a:blip r:embed="rId3"/>
          <a:stretch>
            <a:fillRect/>
          </a:stretch>
        </p:blipFill>
        <p:spPr>
          <a:xfrm>
            <a:off x="349484" y="1256611"/>
            <a:ext cx="8515351" cy="4348162"/>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5160" y="12358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94441"/>
            <a:ext cx="652935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Fréquence et résultats de doses réduites d’AOD : Résultat de l’étude ORBIT-AF II</a:t>
            </a:r>
          </a:p>
        </p:txBody>
      </p:sp>
      <p:sp>
        <p:nvSpPr>
          <p:cNvPr id="12" name="TextBox 11">
            <a:extLst>
              <a:ext uri="{FF2B5EF4-FFF2-40B4-BE49-F238E27FC236}">
                <a16:creationId xmlns:a16="http://schemas.microsoft.com/office/drawing/2014/main" id="{0DB1C1FF-267D-4AFC-A457-F56A1D44D526}"/>
              </a:ext>
            </a:extLst>
          </p:cNvPr>
          <p:cNvSpPr txBox="1"/>
          <p:nvPr/>
        </p:nvSpPr>
        <p:spPr>
          <a:xfrm>
            <a:off x="1012920" y="5178787"/>
            <a:ext cx="3817890" cy="33855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Dose usuelle</a:t>
            </a:r>
          </a:p>
        </p:txBody>
      </p:sp>
      <p:sp>
        <p:nvSpPr>
          <p:cNvPr id="13" name="TextBox 12">
            <a:extLst>
              <a:ext uri="{FF2B5EF4-FFF2-40B4-BE49-F238E27FC236}">
                <a16:creationId xmlns:a16="http://schemas.microsoft.com/office/drawing/2014/main" id="{4E34796A-51BA-42FB-9785-6D8DFD63EEF4}"/>
              </a:ext>
            </a:extLst>
          </p:cNvPr>
          <p:cNvSpPr txBox="1"/>
          <p:nvPr/>
        </p:nvSpPr>
        <p:spPr>
          <a:xfrm>
            <a:off x="4830810" y="5178787"/>
            <a:ext cx="3817890" cy="33855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Dose réduite</a:t>
            </a:r>
          </a:p>
        </p:txBody>
      </p:sp>
      <p:cxnSp>
        <p:nvCxnSpPr>
          <p:cNvPr id="14" name="Straight Connector 13">
            <a:extLst>
              <a:ext uri="{FF2B5EF4-FFF2-40B4-BE49-F238E27FC236}">
                <a16:creationId xmlns:a16="http://schemas.microsoft.com/office/drawing/2014/main" id="{8E8380AB-BEB2-4679-89CF-10A925A13F0B}"/>
              </a:ext>
            </a:extLst>
          </p:cNvPr>
          <p:cNvCxnSpPr>
            <a:cxnSpLocks/>
          </p:cNvCxnSpPr>
          <p:nvPr/>
        </p:nvCxnSpPr>
        <p:spPr>
          <a:xfrm>
            <a:off x="4806745" y="1995633"/>
            <a:ext cx="0" cy="2926080"/>
          </a:xfrm>
          <a:prstGeom prst="line">
            <a:avLst/>
          </a:prstGeom>
          <a:ln>
            <a:solidFill>
              <a:schemeClr val="tx1">
                <a:lumMod val="75000"/>
                <a:lumOff val="2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F4E9C97E-1E73-4CDD-B691-F1F47517C415}"/>
              </a:ext>
            </a:extLst>
          </p:cNvPr>
          <p:cNvSpPr txBox="1">
            <a:spLocks/>
          </p:cNvSpPr>
          <p:nvPr/>
        </p:nvSpPr>
        <p:spPr>
          <a:xfrm>
            <a:off x="904709" y="5548329"/>
            <a:ext cx="7610642" cy="712746"/>
          </a:xfrm>
          <a:prstGeom prst="rect">
            <a:avLst/>
          </a:prstGeom>
          <a:noFill/>
        </p:spPr>
        <p:txBody>
          <a:bodyPr lIns="51435" tIns="25718" rIns="51435" bIns="25718"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a typeface="+mj-ea"/>
                <a:cs typeface="+mj-cs"/>
              </a:rPr>
              <a:t>Le sous-dosage est fréquent : </a:t>
            </a:r>
            <a:r>
              <a:rPr kumimoji="0" lang="fr-CA" sz="2000" b="1" i="0" u="none" strike="noStrike" kern="1200" cap="none" spc="0" normalizeH="0" baseline="0" noProof="0" dirty="0">
                <a:ln>
                  <a:noFill/>
                </a:ln>
                <a:solidFill>
                  <a:srgbClr val="FFC000"/>
                </a:solidFill>
                <a:effectLst/>
                <a:uLnTx/>
                <a:uFillTx/>
                <a:latin typeface="Arial Narrow" panose="020B0606020202030204" pitchFamily="34" charset="0"/>
                <a:ea typeface="+mj-ea"/>
                <a:cs typeface="+mj-cs"/>
              </a:rPr>
              <a:t>50% </a:t>
            </a:r>
            <a:r>
              <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a typeface="+mj-ea"/>
                <a:cs typeface="+mj-cs"/>
              </a:rPr>
              <a:t>des patients traités par des AOD faiblement dosés devraient recevoir des doses élevées</a:t>
            </a:r>
            <a:endParaRPr kumimoji="0" lang="fr-CA" sz="2000" b="1" i="0" u="sng" strike="noStrike" kern="1200" cap="none" spc="0" normalizeH="0" baseline="0" noProof="0" dirty="0">
              <a:ln>
                <a:noFill/>
              </a:ln>
              <a:solidFill>
                <a:prstClr val="black"/>
              </a:solidFill>
              <a:effectLst/>
              <a:uLnTx/>
              <a:uFillTx/>
              <a:latin typeface="Arial Narrow" panose="020B0606020202030204" pitchFamily="34" charset="0"/>
              <a:ea typeface="+mj-ea"/>
              <a:cs typeface="+mj-cs"/>
            </a:endParaRPr>
          </a:p>
        </p:txBody>
      </p:sp>
      <p:sp>
        <p:nvSpPr>
          <p:cNvPr id="2" name="Rectangle 1">
            <a:extLst>
              <a:ext uri="{FF2B5EF4-FFF2-40B4-BE49-F238E27FC236}">
                <a16:creationId xmlns:a16="http://schemas.microsoft.com/office/drawing/2014/main" id="{610E8823-96D0-4CF9-837D-969AA19A86A4}"/>
              </a:ext>
            </a:extLst>
          </p:cNvPr>
          <p:cNvSpPr/>
          <p:nvPr/>
        </p:nvSpPr>
        <p:spPr>
          <a:xfrm>
            <a:off x="3291840" y="1434254"/>
            <a:ext cx="182880" cy="182880"/>
          </a:xfrm>
          <a:prstGeom prst="rect">
            <a:avLst/>
          </a:prstGeom>
          <a:solidFill>
            <a:srgbClr val="1932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0A5F6404-165C-4033-B2BA-A2FF976DFF23}"/>
              </a:ext>
            </a:extLst>
          </p:cNvPr>
          <p:cNvSpPr/>
          <p:nvPr/>
        </p:nvSpPr>
        <p:spPr>
          <a:xfrm>
            <a:off x="4724400" y="1426634"/>
            <a:ext cx="182880" cy="18288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D740B807-147E-45D5-BA7B-284B6237F3EC}"/>
              </a:ext>
            </a:extLst>
          </p:cNvPr>
          <p:cNvSpPr txBox="1"/>
          <p:nvPr/>
        </p:nvSpPr>
        <p:spPr>
          <a:xfrm>
            <a:off x="3200400" y="1335401"/>
            <a:ext cx="182880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Approprié </a:t>
            </a:r>
          </a:p>
        </p:txBody>
      </p:sp>
      <p:sp>
        <p:nvSpPr>
          <p:cNvPr id="17" name="TextBox 16">
            <a:extLst>
              <a:ext uri="{FF2B5EF4-FFF2-40B4-BE49-F238E27FC236}">
                <a16:creationId xmlns:a16="http://schemas.microsoft.com/office/drawing/2014/main" id="{A8459DA9-1D32-49AB-8AB3-C7A86330057B}"/>
              </a:ext>
            </a:extLst>
          </p:cNvPr>
          <p:cNvSpPr txBox="1"/>
          <p:nvPr/>
        </p:nvSpPr>
        <p:spPr>
          <a:xfrm>
            <a:off x="4607160" y="1350958"/>
            <a:ext cx="182880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Inapproprié</a:t>
            </a: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endPar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Steinberg BA, et al. J Am Heart Assoc. 2018 Feb 16;7(4)</a:t>
            </a:r>
          </a:p>
        </p:txBody>
      </p:sp>
      <p:sp>
        <p:nvSpPr>
          <p:cNvPr id="3" name="ZoneTexte 2"/>
          <p:cNvSpPr txBox="1"/>
          <p:nvPr/>
        </p:nvSpPr>
        <p:spPr>
          <a:xfrm>
            <a:off x="37344" y="5955221"/>
            <a:ext cx="180755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All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DOACs</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Tous les AOD</a:t>
            </a:r>
            <a:endParaRPr kumimoji="0" lang="fr-FR"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9" name="4E92DA43-5712-40E9-AFDC-2C1062C78C6F" descr="7646DFF2-B812-4635-AA57-5171E34E5A45@chrc">
            <a:extLst>
              <a:ext uri="{FF2B5EF4-FFF2-40B4-BE49-F238E27FC236}">
                <a16:creationId xmlns:a16="http://schemas.microsoft.com/office/drawing/2014/main" id="{ABAC43EB-3A03-4650-AAC3-DA9EFDF56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346" y="156348"/>
            <a:ext cx="1641424" cy="93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17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173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70691"/>
            <a:ext cx="6529356" cy="1200329"/>
          </a:xfrm>
          <a:prstGeom prst="rect">
            <a:avLst/>
          </a:prstGeom>
          <a:noFill/>
        </p:spPr>
        <p:txBody>
          <a:bodyPr wrap="square">
            <a:spAutoFit/>
          </a:bodyPr>
          <a:lstStyle/>
          <a:p>
            <a:pPr lvl="0">
              <a:defRPr/>
            </a:pPr>
            <a:r>
              <a:rPr lang="fr-CA" sz="2400" b="1" dirty="0">
                <a:solidFill>
                  <a:srgbClr val="1B1A5A"/>
                </a:solidFill>
                <a:latin typeface="Arial Narrow" panose="020B0606020202030204" pitchFamily="34" charset="0"/>
                <a:cs typeface="Aharoni" panose="02010803020104030203" pitchFamily="2" charset="-79"/>
              </a:rPr>
              <a:t>Enquête d’opinion d’experts sur l’utilisation clinique d’un AOD dans des scénarios couramment rencontrés</a:t>
            </a:r>
            <a:endParaRPr kumimoji="0" lang="fr-CA" sz="24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197614"/>
            <a:ext cx="5680710" cy="646331"/>
          </a:xfrm>
          <a:prstGeom prst="rect">
            <a:avLst/>
          </a:prstGeom>
        </p:spPr>
        <p:txBody>
          <a:bodyPr wrap="square">
            <a:spAutoFit/>
          </a:bodyPr>
          <a:lstStyle/>
          <a:p>
            <a:r>
              <a:rPr lang="en-CA" sz="900" dirty="0" err="1">
                <a:solidFill>
                  <a:schemeClr val="bg1"/>
                </a:solidFill>
                <a:latin typeface="Arial Narrow" panose="020B0606020202030204" pitchFamily="34" charset="0"/>
              </a:rPr>
              <a:t>Adapté</a:t>
            </a:r>
            <a:r>
              <a:rPr lang="en-CA" sz="900" dirty="0">
                <a:solidFill>
                  <a:schemeClr val="bg1"/>
                </a:solidFill>
                <a:latin typeface="Arial Narrow" panose="020B0606020202030204" pitchFamily="34" charset="0"/>
              </a:rPr>
              <a:t> de :</a:t>
            </a:r>
          </a:p>
          <a:p>
            <a:r>
              <a:rPr lang="en-CA" sz="900" dirty="0" err="1">
                <a:solidFill>
                  <a:schemeClr val="bg1"/>
                </a:solidFill>
                <a:latin typeface="Arial Narrow" panose="020B0606020202030204" pitchFamily="34" charset="0"/>
              </a:rPr>
              <a:t>Macle</a:t>
            </a:r>
            <a:r>
              <a:rPr lang="en-CA" sz="900" dirty="0">
                <a:solidFill>
                  <a:schemeClr val="bg1"/>
                </a:solidFill>
                <a:latin typeface="Arial Narrow" panose="020B0606020202030204" pitchFamily="34" charset="0"/>
              </a:rPr>
              <a:t>, L., Verma, A., et al, The 2014 Atrial Fibrillation Guidelines Companion:</a:t>
            </a:r>
          </a:p>
          <a:p>
            <a:r>
              <a:rPr lang="en-CA" sz="900" dirty="0">
                <a:solidFill>
                  <a:schemeClr val="bg1"/>
                </a:solidFill>
                <a:latin typeface="Arial Narrow" panose="020B0606020202030204" pitchFamily="34" charset="0"/>
              </a:rPr>
              <a:t>A Practical Approach to the Use of the Canadian Cardiovascular Society</a:t>
            </a:r>
          </a:p>
          <a:p>
            <a:r>
              <a:rPr lang="en-CA" sz="900" dirty="0">
                <a:solidFill>
                  <a:schemeClr val="bg1"/>
                </a:solidFill>
                <a:latin typeface="Arial Narrow" panose="020B0606020202030204" pitchFamily="34" charset="0"/>
              </a:rPr>
              <a:t>Guidelines. Canadian Journal of Cardiology. 2015;31:1207-1218.</a:t>
            </a:r>
          </a:p>
        </p:txBody>
      </p:sp>
      <p:sp>
        <p:nvSpPr>
          <p:cNvPr id="6" name="Rectangle 5">
            <a:extLst>
              <a:ext uri="{FF2B5EF4-FFF2-40B4-BE49-F238E27FC236}">
                <a16:creationId xmlns:a16="http://schemas.microsoft.com/office/drawing/2014/main" id="{63C1A0F0-BFBF-4E52-8EAF-6C300A8FD4BF}"/>
              </a:ext>
            </a:extLst>
          </p:cNvPr>
          <p:cNvSpPr/>
          <p:nvPr/>
        </p:nvSpPr>
        <p:spPr>
          <a:xfrm>
            <a:off x="274320" y="1403514"/>
            <a:ext cx="8464076" cy="646331"/>
          </a:xfrm>
          <a:prstGeom prst="rect">
            <a:avLst/>
          </a:prstGeom>
        </p:spPr>
        <p:txBody>
          <a:bodyPr wrap="square">
            <a:spAutoFit/>
          </a:bodyPr>
          <a:lstStyle/>
          <a:p>
            <a:r>
              <a:rPr lang="fr-CH" b="1" dirty="0">
                <a:solidFill>
                  <a:schemeClr val="tx1">
                    <a:lumMod val="85000"/>
                    <a:lumOff val="15000"/>
                  </a:schemeClr>
                </a:solidFill>
                <a:latin typeface="Arial Narrow" panose="020B0606020202030204" pitchFamily="34" charset="0"/>
              </a:rPr>
              <a:t>Considèreriez-vous qu’un AOD est </a:t>
            </a:r>
            <a:r>
              <a:rPr lang="fr-CH" b="1" dirty="0">
                <a:solidFill>
                  <a:srgbClr val="FF5353"/>
                </a:solidFill>
                <a:latin typeface="Arial Narrow" panose="020B0606020202030204" pitchFamily="34" charset="0"/>
              </a:rPr>
              <a:t>1) contre-indiqué </a:t>
            </a:r>
            <a:r>
              <a:rPr lang="fr-CH" b="1" dirty="0">
                <a:solidFill>
                  <a:schemeClr val="tx1">
                    <a:lumMod val="85000"/>
                    <a:lumOff val="15000"/>
                  </a:schemeClr>
                </a:solidFill>
                <a:latin typeface="Arial Narrow" panose="020B0606020202030204" pitchFamily="34" charset="0"/>
              </a:rPr>
              <a:t>ou </a:t>
            </a:r>
            <a:r>
              <a:rPr lang="fr-CH" b="1" dirty="0">
                <a:solidFill>
                  <a:srgbClr val="92D050"/>
                </a:solidFill>
                <a:latin typeface="Arial Narrow" panose="020B0606020202030204" pitchFamily="34" charset="0"/>
              </a:rPr>
              <a:t>2) pas contre-indiqué (i.e. son utilisation est raisonnable) en présence des troubles valvulaires suivants?</a:t>
            </a:r>
          </a:p>
        </p:txBody>
      </p:sp>
      <p:pic>
        <p:nvPicPr>
          <p:cNvPr id="2" name="Picture 1">
            <a:extLst>
              <a:ext uri="{FF2B5EF4-FFF2-40B4-BE49-F238E27FC236}">
                <a16:creationId xmlns:a16="http://schemas.microsoft.com/office/drawing/2014/main" id="{C576CA0F-19FA-469F-9CF3-AEB72C361D8A}"/>
              </a:ext>
            </a:extLst>
          </p:cNvPr>
          <p:cNvPicPr>
            <a:picLocks noChangeAspect="1"/>
          </p:cNvPicPr>
          <p:nvPr/>
        </p:nvPicPr>
        <p:blipFill>
          <a:blip r:embed="rId5"/>
          <a:stretch>
            <a:fillRect/>
          </a:stretch>
        </p:blipFill>
        <p:spPr>
          <a:xfrm>
            <a:off x="881536" y="2129360"/>
            <a:ext cx="7368031" cy="3907364"/>
          </a:xfrm>
          <a:prstGeom prst="rect">
            <a:avLst/>
          </a:prstGeom>
          <a:ln>
            <a:noFill/>
          </a:ln>
          <a:effectLst>
            <a:outerShdw blurRad="292100" dist="139700" dir="2700000" algn="tl" rotWithShape="0">
              <a:srgbClr val="333333">
                <a:alpha val="65000"/>
              </a:srgbClr>
            </a:outerShdw>
          </a:effectLst>
        </p:spPr>
      </p:pic>
      <p:pic>
        <p:nvPicPr>
          <p:cNvPr id="12" name="4E92DA43-5712-40E9-AFDC-2C1062C78C6F" descr="7646DFF2-B812-4635-AA57-5171E34E5A45@chrc">
            <a:extLst>
              <a:ext uri="{FF2B5EF4-FFF2-40B4-BE49-F238E27FC236}">
                <a16:creationId xmlns:a16="http://schemas.microsoft.com/office/drawing/2014/main" id="{7829BA1D-E78E-4C28-939F-D51CFDF4E3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7342" y="156348"/>
            <a:ext cx="1755427" cy="100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091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57307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70691"/>
            <a:ext cx="6529356" cy="1815882"/>
          </a:xfrm>
          <a:prstGeom prst="rect">
            <a:avLst/>
          </a:prstGeom>
          <a:noFill/>
        </p:spPr>
        <p:txBody>
          <a:bodyPr wrap="square">
            <a:spAutoFit/>
          </a:bodyPr>
          <a:lstStyle/>
          <a:p>
            <a:pPr>
              <a:defRPr/>
            </a:pPr>
            <a:r>
              <a:rPr lang="fr-CA" altLang="fr-FR" sz="2800" b="1" kern="0" dirty="0">
                <a:solidFill>
                  <a:srgbClr val="1B1A5A"/>
                </a:solidFill>
                <a:latin typeface="Arial Narrow" pitchFamily="34" charset="0"/>
                <a:ea typeface="msgothic" charset="0"/>
                <a:cs typeface="msgothic" charset="0"/>
              </a:rPr>
              <a:t>Probabilité de détection d’une FA paroxystique sur la base du nombre d’extrasystoles auriculaires (ESA)</a:t>
            </a:r>
          </a:p>
          <a:p>
            <a:pPr lvl="0">
              <a:defRPr/>
            </a:pPr>
            <a:endParaRPr lang="en-CA" sz="2800" b="1" dirty="0">
              <a:solidFill>
                <a:srgbClr val="183059"/>
              </a:solidFill>
              <a:latin typeface="Arial Narrow" panose="020B0606020202030204" pitchFamily="34" charset="0"/>
              <a:cs typeface="Aharoni" panose="02010803020104030203" pitchFamily="2" charset="-79"/>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387620"/>
            <a:ext cx="5680710" cy="230832"/>
          </a:xfrm>
          <a:prstGeom prst="rect">
            <a:avLst/>
          </a:prstGeom>
        </p:spPr>
        <p:txBody>
          <a:bodyPr wrap="square">
            <a:spAutoFit/>
          </a:bodyPr>
          <a:lstStyle/>
          <a:p>
            <a:r>
              <a:rPr lang="da-DK" sz="900" dirty="0">
                <a:solidFill>
                  <a:schemeClr val="bg1"/>
                </a:solidFill>
                <a:latin typeface="Arial Narrow" panose="020B0606020202030204" pitchFamily="34" charset="0"/>
              </a:rPr>
              <a:t>Gladstone et al. Stroke. 2015;46:936-941</a:t>
            </a:r>
          </a:p>
        </p:txBody>
      </p:sp>
      <p:pic>
        <p:nvPicPr>
          <p:cNvPr id="3" name="Picture 2" descr="A close up of a device&#10;&#10;Description automatically generated">
            <a:extLst>
              <a:ext uri="{FF2B5EF4-FFF2-40B4-BE49-F238E27FC236}">
                <a16:creationId xmlns:a16="http://schemas.microsoft.com/office/drawing/2014/main" id="{A127F7D6-3C37-4029-AAA2-783813E64FD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96373" y="1676655"/>
            <a:ext cx="5462016" cy="4471416"/>
          </a:xfrm>
          <a:prstGeom prst="rect">
            <a:avLst/>
          </a:prstGeom>
        </p:spPr>
      </p:pic>
      <p:sp>
        <p:nvSpPr>
          <p:cNvPr id="2" name="ZoneTexte 1"/>
          <p:cNvSpPr txBox="1"/>
          <p:nvPr/>
        </p:nvSpPr>
        <p:spPr>
          <a:xfrm>
            <a:off x="2730674" y="1832327"/>
            <a:ext cx="4571999" cy="307777"/>
          </a:xfrm>
          <a:prstGeom prst="rect">
            <a:avLst/>
          </a:prstGeom>
          <a:solidFill>
            <a:schemeClr val="bg1"/>
          </a:solidFill>
        </p:spPr>
        <p:txBody>
          <a:bodyPr wrap="square" rtlCol="0">
            <a:spAutoFit/>
          </a:bodyPr>
          <a:lstStyle/>
          <a:p>
            <a:pPr algn="ctr"/>
            <a:r>
              <a:rPr lang="fr-CA" sz="1400" b="1" dirty="0">
                <a:latin typeface="Arial Narrow" panose="020B0606020202030204" pitchFamily="34" charset="0"/>
              </a:rPr>
              <a:t>Probabilité prédite de FA</a:t>
            </a:r>
            <a:endParaRPr lang="fr-FR" sz="1400" b="1" dirty="0">
              <a:latin typeface="Arial Narrow" panose="020B0606020202030204" pitchFamily="34" charset="0"/>
            </a:endParaRPr>
          </a:p>
        </p:txBody>
      </p:sp>
      <p:sp>
        <p:nvSpPr>
          <p:cNvPr id="4" name="ZoneTexte 3"/>
          <p:cNvSpPr txBox="1"/>
          <p:nvPr/>
        </p:nvSpPr>
        <p:spPr>
          <a:xfrm>
            <a:off x="2126091" y="3618368"/>
            <a:ext cx="369332" cy="746358"/>
          </a:xfrm>
          <a:prstGeom prst="rect">
            <a:avLst/>
          </a:prstGeom>
          <a:solidFill>
            <a:schemeClr val="bg1"/>
          </a:solidFill>
        </p:spPr>
        <p:txBody>
          <a:bodyPr vert="vert270" wrap="none" rtlCol="0">
            <a:spAutoFit/>
          </a:bodyPr>
          <a:lstStyle/>
          <a:p>
            <a:r>
              <a:rPr lang="fr-CA" sz="1200" b="1" dirty="0">
                <a:latin typeface="Arial Narrow" panose="020B0606020202030204" pitchFamily="34" charset="0"/>
              </a:rPr>
              <a:t>Probabilité</a:t>
            </a:r>
            <a:endParaRPr lang="fr-FR" sz="1200" b="1" dirty="0">
              <a:latin typeface="Arial Narrow" panose="020B0606020202030204" pitchFamily="34" charset="0"/>
            </a:endParaRPr>
          </a:p>
        </p:txBody>
      </p:sp>
      <p:sp>
        <p:nvSpPr>
          <p:cNvPr id="6" name="ZoneTexte 5"/>
          <p:cNvSpPr txBox="1"/>
          <p:nvPr/>
        </p:nvSpPr>
        <p:spPr>
          <a:xfrm>
            <a:off x="2730674" y="5736921"/>
            <a:ext cx="4571999" cy="276999"/>
          </a:xfrm>
          <a:prstGeom prst="rect">
            <a:avLst/>
          </a:prstGeom>
          <a:solidFill>
            <a:schemeClr val="bg1"/>
          </a:solidFill>
        </p:spPr>
        <p:txBody>
          <a:bodyPr wrap="square" rtlCol="0">
            <a:spAutoFit/>
          </a:bodyPr>
          <a:lstStyle/>
          <a:p>
            <a:pPr algn="ctr"/>
            <a:r>
              <a:rPr lang="fr-CA" sz="1200" b="1" dirty="0">
                <a:latin typeface="Arial Narrow" panose="020B0606020202030204" pitchFamily="34" charset="0"/>
              </a:rPr>
              <a:t>ESA par jour</a:t>
            </a:r>
            <a:endParaRPr lang="fr-FR" sz="1200" b="1" dirty="0">
              <a:latin typeface="Arial Narrow" panose="020B0606020202030204" pitchFamily="34" charset="0"/>
            </a:endParaRPr>
          </a:p>
        </p:txBody>
      </p:sp>
      <p:pic>
        <p:nvPicPr>
          <p:cNvPr id="12" name="4E92DA43-5712-40E9-AFDC-2C1062C78C6F" descr="7646DFF2-B812-4635-AA57-5171E34E5A45@chrc">
            <a:extLst>
              <a:ext uri="{FF2B5EF4-FFF2-40B4-BE49-F238E27FC236}">
                <a16:creationId xmlns:a16="http://schemas.microsoft.com/office/drawing/2014/main" id="{A42A41B8-CD02-47EB-BE95-3DB861924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5600" y="206453"/>
            <a:ext cx="1936474" cy="110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18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4826" y="140205"/>
            <a:ext cx="7055887" cy="1015663"/>
          </a:xfrm>
          <a:prstGeom prst="rect">
            <a:avLst/>
          </a:prstGeom>
          <a:noFill/>
        </p:spPr>
        <p:txBody>
          <a:bodyPr wrap="square">
            <a:spAutoFit/>
          </a:bodyPr>
          <a:lstStyle/>
          <a:p>
            <a:pPr lvl="0">
              <a:tabLst>
                <a:tab pos="1258888" algn="l"/>
              </a:tabLst>
              <a:defRPr/>
            </a:pPr>
            <a:r>
              <a:rPr lang="fr-CA" sz="3200" b="1" dirty="0">
                <a:solidFill>
                  <a:srgbClr val="1B1A5A"/>
                </a:solidFill>
                <a:latin typeface="Arial Narrow" panose="020B0606020202030204" pitchFamily="34" charset="0"/>
                <a:cs typeface="Aharoni" panose="02010803020104030203" pitchFamily="2" charset="-79"/>
              </a:rPr>
              <a:t>HASBLED : </a:t>
            </a:r>
            <a:r>
              <a:rPr lang="fr-CA" sz="2800" b="1" dirty="0">
                <a:solidFill>
                  <a:srgbClr val="1B1A5A"/>
                </a:solidFill>
                <a:latin typeface="Arial Narrow" panose="020B0606020202030204" pitchFamily="34" charset="0"/>
                <a:cs typeface="Aharoni" panose="02010803020104030203" pitchFamily="2" charset="-79"/>
              </a:rPr>
              <a:t>Risque d’hémorragie majeure chez les patients atteints de FA traités par un AVK</a:t>
            </a:r>
            <a:endParaRPr kumimoji="0" lang="fr-CA" sz="28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Pisters</a:t>
            </a:r>
            <a:r>
              <a:rPr lang="fr-FR" altLang="en-US" sz="900" dirty="0">
                <a:solidFill>
                  <a:prstClr val="white"/>
                </a:solidFill>
                <a:latin typeface="Arial Narrow" panose="020B0606020202030204" pitchFamily="34" charset="0"/>
                <a:cs typeface="Lato"/>
              </a:rPr>
              <a:t> R, et al. </a:t>
            </a:r>
            <a:r>
              <a:rPr lang="fr-FR" altLang="en-US" sz="900" dirty="0" err="1">
                <a:solidFill>
                  <a:prstClr val="white"/>
                </a:solidFill>
                <a:latin typeface="Arial Narrow" panose="020B0606020202030204" pitchFamily="34" charset="0"/>
                <a:cs typeface="Lato"/>
              </a:rPr>
              <a:t>Chest</a:t>
            </a:r>
            <a:r>
              <a:rPr lang="fr-FR" altLang="en-US" sz="900" dirty="0">
                <a:solidFill>
                  <a:prstClr val="white"/>
                </a:solidFill>
                <a:latin typeface="Arial Narrow" panose="020B0606020202030204" pitchFamily="34" charset="0"/>
                <a:cs typeface="Lato"/>
              </a:rPr>
              <a:t> 2010;138:1093-1100</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3815584762"/>
              </p:ext>
            </p:extLst>
          </p:nvPr>
        </p:nvGraphicFramePr>
        <p:xfrm>
          <a:off x="0" y="2258947"/>
          <a:ext cx="3699934" cy="2946031"/>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4516C157-AA48-4DF4-A802-224EE2BCAB5B}"/>
              </a:ext>
            </a:extLst>
          </p:cNvPr>
          <p:cNvPicPr>
            <a:picLocks noChangeAspect="1"/>
          </p:cNvPicPr>
          <p:nvPr/>
        </p:nvPicPr>
        <p:blipFill>
          <a:blip r:embed="rId6"/>
          <a:stretch>
            <a:fillRect/>
          </a:stretch>
        </p:blipFill>
        <p:spPr>
          <a:xfrm>
            <a:off x="3652770" y="1691863"/>
            <a:ext cx="5406911" cy="4057808"/>
          </a:xfrm>
          <a:prstGeom prst="rect">
            <a:avLst/>
          </a:prstGeom>
        </p:spPr>
      </p:pic>
      <p:pic>
        <p:nvPicPr>
          <p:cNvPr id="12" name="4E92DA43-5712-40E9-AFDC-2C1062C78C6F" descr="7646DFF2-B812-4635-AA57-5171E34E5A45@chrc">
            <a:extLst>
              <a:ext uri="{FF2B5EF4-FFF2-40B4-BE49-F238E27FC236}">
                <a16:creationId xmlns:a16="http://schemas.microsoft.com/office/drawing/2014/main" id="{1395BA82-3D7F-45B3-96E0-A7EF02FA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9996" y="156348"/>
            <a:ext cx="1782774" cy="101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282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6954"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2271961"/>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2391933"/>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290180" y="2370609"/>
            <a:ext cx="7580087" cy="1015663"/>
          </a:xfrm>
          <a:prstGeom prst="rect">
            <a:avLst/>
          </a:prstGeom>
          <a:noFill/>
        </p:spPr>
        <p:txBody>
          <a:bodyPr wrap="square" rtlCol="0">
            <a:spAutoFit/>
          </a:bodyPr>
          <a:lstStyle/>
          <a:p>
            <a:r>
              <a:rPr lang="fr-CA" sz="2000" b="1" dirty="0">
                <a:solidFill>
                  <a:schemeClr val="bg1"/>
                </a:solidFill>
                <a:latin typeface="Arial Narrow" panose="020B0606020202030204" pitchFamily="34" charset="0"/>
              </a:rPr>
              <a:t>Discuter de l’importance de diagnostiquer une FA </a:t>
            </a:r>
            <a:r>
              <a:rPr lang="fr-CA" sz="2000" b="1" dirty="0" err="1">
                <a:solidFill>
                  <a:schemeClr val="bg1"/>
                </a:solidFill>
                <a:latin typeface="Arial Narrow" panose="020B0606020202030204" pitchFamily="34" charset="0"/>
              </a:rPr>
              <a:t>sub-clinique</a:t>
            </a:r>
            <a:r>
              <a:rPr lang="fr-CA" sz="2000" b="1" dirty="0">
                <a:solidFill>
                  <a:schemeClr val="bg1"/>
                </a:solidFill>
                <a:latin typeface="Arial Narrow" panose="020B0606020202030204" pitchFamily="34" charset="0"/>
              </a:rPr>
              <a:t> chez les patients ayant subi un AVC et d’établir des stratégies d’anticoagulation pour prévenir une récidive de l’AVC</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4027458"/>
            <a:ext cx="9144000" cy="118872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4154612"/>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290180" y="4103647"/>
            <a:ext cx="7326132" cy="1015663"/>
          </a:xfrm>
          <a:prstGeom prst="rect">
            <a:avLst/>
          </a:prstGeom>
          <a:noFill/>
        </p:spPr>
        <p:txBody>
          <a:bodyPr wrap="square" rtlCol="0">
            <a:spAutoFit/>
          </a:bodyPr>
          <a:lstStyle/>
          <a:p>
            <a:r>
              <a:rPr lang="fr-CA" sz="2000" b="1" dirty="0">
                <a:solidFill>
                  <a:schemeClr val="bg1"/>
                </a:solidFill>
                <a:latin typeface="Arial Narrow" panose="020B0606020202030204" pitchFamily="34" charset="0"/>
              </a:rPr>
              <a:t>Identifier les facteurs cliniques observés dans les études et les lignes directrices qui peuvent influencer le choix d’un anticoagulant oral dans la prévention secondaire de l’AVC</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8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rPr>
              <a:t>Objectifs d’apprentissage</a:t>
            </a: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481228"/>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fr-CA" sz="2400" b="1" i="0" u="none" strike="noStrike" kern="1200" cap="none" spc="0" normalizeH="0" baseline="0" dirty="0">
                <a:ln>
                  <a:noFill/>
                </a:ln>
                <a:solidFill>
                  <a:srgbClr val="99DFEB"/>
                </a:solidFill>
                <a:effectLst/>
                <a:uLnTx/>
                <a:uFillTx/>
                <a:latin typeface="Arial Narrow" panose="020B0606020202030204" pitchFamily="34" charset="0"/>
                <a:cs typeface="Lato"/>
              </a:rPr>
              <a:t>À la fin de cette activité, les participants seront en mesure de :</a:t>
            </a:r>
            <a:br>
              <a:rPr kumimoji="0" lang="fr-CA" sz="2400" b="1" i="0" u="none" strike="noStrike" kern="1200" cap="none" spc="0" normalizeH="0" baseline="0" dirty="0">
                <a:ln>
                  <a:noFill/>
                </a:ln>
                <a:solidFill>
                  <a:srgbClr val="99DFEB"/>
                </a:solidFill>
                <a:effectLst/>
                <a:uLnTx/>
                <a:uFillTx/>
                <a:latin typeface="Arial Narrow" panose="020B0606020202030204" pitchFamily="34" charset="0"/>
                <a:cs typeface="Lato"/>
              </a:rPr>
            </a:br>
            <a:endParaRPr kumimoji="0" lang="fr-CA" sz="2400" b="1" i="0" u="none" strike="noStrike" kern="1200" cap="none" spc="0" normalizeH="0" baseline="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fr-CA" sz="2400" b="0" i="0" u="none" strike="noStrike" kern="1200" cap="none" spc="0" normalizeH="0" baseline="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fr-CA" sz="2000" b="0" i="0" u="none" strike="noStrike" kern="1200" cap="none" spc="0" normalizeH="0" baseline="0" dirty="0">
              <a:ln>
                <a:noFill/>
              </a:ln>
              <a:solidFill>
                <a:srgbClr val="99DFEB"/>
              </a:solidFill>
              <a:effectLst/>
              <a:uLnTx/>
              <a:uFillTx/>
              <a:latin typeface="Arial Narrow" panose="020B0606020202030204" pitchFamily="34" charset="0"/>
              <a:cs typeface="Lato"/>
            </a:endParaRPr>
          </a:p>
        </p:txBody>
      </p:sp>
      <p:pic>
        <p:nvPicPr>
          <p:cNvPr id="17" name="4E92DA43-5712-40E9-AFDC-2C1062C78C6F" descr="7646DFF2-B812-4635-AA57-5171E34E5A45@chrc">
            <a:extLst>
              <a:ext uri="{FF2B5EF4-FFF2-40B4-BE49-F238E27FC236}">
                <a16:creationId xmlns:a16="http://schemas.microsoft.com/office/drawing/2014/main" id="{C8330578-5A5A-45F7-9F53-F4AF6FB65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397" y="79726"/>
            <a:ext cx="1632606" cy="9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15602" y="1210747"/>
            <a:ext cx="5657390" cy="2492990"/>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fr-CA" sz="2200" b="1" dirty="0">
                <a:latin typeface="Arial Narrow" panose="020B0606020202030204" pitchFamily="34" charset="0"/>
              </a:rPr>
              <a:t>Miguel a été admis aux urgences il y a 10 jours pour des troubles de l’élocution et une faiblesse du bras droit (qui a duré 1 h) </a:t>
            </a:r>
          </a:p>
          <a:p>
            <a:pPr marL="342900" indent="-342900">
              <a:buClr>
                <a:srgbClr val="00B0F0"/>
              </a:buClr>
              <a:buFont typeface="Wingdings" panose="05000000000000000000" pitchFamily="2" charset="2"/>
              <a:buChar char="§"/>
            </a:pPr>
            <a:r>
              <a:rPr lang="fr-CA" sz="2200" b="1" dirty="0">
                <a:latin typeface="Arial Narrow" panose="020B0606020202030204" pitchFamily="34" charset="0"/>
              </a:rPr>
              <a:t>Il a été orienté vers le centre régional de prévention des AVC dans les 24 heures </a:t>
            </a:r>
          </a:p>
          <a:p>
            <a:pPr>
              <a:buClr>
                <a:srgbClr val="00B0F0"/>
              </a:buClr>
            </a:pPr>
            <a:endParaRPr lang="fr-CA" sz="2200" b="1" dirty="0">
              <a:latin typeface="Arial Narrow" panose="020B0606020202030204" pitchFamily="34" charset="0"/>
            </a:endParaRPr>
          </a:p>
          <a:p>
            <a:pPr>
              <a:buClr>
                <a:srgbClr val="102642"/>
              </a:buClr>
            </a:pPr>
            <a:endParaRPr lang="fr-CA" sz="24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577649" y="82328"/>
            <a:ext cx="2801504" cy="1754326"/>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n° 3</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sp>
        <p:nvSpPr>
          <p:cNvPr id="12" name="TextBox 11">
            <a:extLst>
              <a:ext uri="{FF2B5EF4-FFF2-40B4-BE49-F238E27FC236}">
                <a16:creationId xmlns:a16="http://schemas.microsoft.com/office/drawing/2014/main" id="{775BD6B3-D708-41ED-B24C-C519138534D3}"/>
              </a:ext>
            </a:extLst>
          </p:cNvPr>
          <p:cNvSpPr txBox="1"/>
          <p:nvPr/>
        </p:nvSpPr>
        <p:spPr>
          <a:xfrm>
            <a:off x="-560179"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wearing a suit and tie&#10;&#10;Description automatically generated">
            <a:extLst>
              <a:ext uri="{FF2B5EF4-FFF2-40B4-BE49-F238E27FC236}">
                <a16:creationId xmlns:a16="http://schemas.microsoft.com/office/drawing/2014/main" id="{54ECFC33-394A-482B-98CA-5CC9947C56AB}"/>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sp>
        <p:nvSpPr>
          <p:cNvPr id="3" name="Rectangle 2">
            <a:extLst>
              <a:ext uri="{FF2B5EF4-FFF2-40B4-BE49-F238E27FC236}">
                <a16:creationId xmlns:a16="http://schemas.microsoft.com/office/drawing/2014/main" id="{48859CCA-AD03-4C7A-870D-317B3A764B09}"/>
              </a:ext>
            </a:extLst>
          </p:cNvPr>
          <p:cNvSpPr/>
          <p:nvPr/>
        </p:nvSpPr>
        <p:spPr>
          <a:xfrm>
            <a:off x="3563043" y="3140422"/>
            <a:ext cx="5287915" cy="2462213"/>
          </a:xfrm>
          <a:prstGeom prst="rect">
            <a:avLst/>
          </a:prstGeom>
        </p:spPr>
        <p:txBody>
          <a:bodyPr wrap="square">
            <a:spAutoFit/>
          </a:bodyPr>
          <a:lstStyle/>
          <a:p>
            <a:pPr marL="285750" indent="-285750">
              <a:lnSpc>
                <a:spcPct val="100000"/>
              </a:lnSpc>
              <a:spcBef>
                <a:spcPts val="0"/>
              </a:spcBef>
              <a:buClr>
                <a:srgbClr val="242C49"/>
              </a:buClr>
            </a:pPr>
            <a:r>
              <a:rPr lang="fr-CA" sz="2200" b="1" dirty="0">
                <a:latin typeface="Arial Narrow" panose="020B0606020202030204" pitchFamily="34" charset="0"/>
                <a:ea typeface="Lato" panose="020F0502020204030203" pitchFamily="34" charset="0"/>
                <a:cs typeface="Lato" panose="020F0502020204030203" pitchFamily="34" charset="0"/>
              </a:rPr>
              <a:t>Résultats des examens :</a:t>
            </a:r>
          </a:p>
          <a:p>
            <a:pPr marL="285750" indent="-285750">
              <a:lnSpc>
                <a:spcPct val="100000"/>
              </a:lnSpc>
              <a:spcBef>
                <a:spcPts val="0"/>
              </a:spcBef>
              <a:buClr>
                <a:srgbClr val="242C49"/>
              </a:buClr>
            </a:pPr>
            <a:endPar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fr-FR" sz="1600" b="1" dirty="0">
                <a:solidFill>
                  <a:srgbClr val="19325C"/>
                </a:solidFill>
                <a:latin typeface="Arial Narrow" panose="020B0606020202030204" pitchFamily="34" charset="0"/>
                <a:ea typeface="Lato" panose="020F0502020204030203" pitchFamily="34" charset="0"/>
                <a:cs typeface="Lato" panose="020F0502020204030203" pitchFamily="34" charset="0"/>
              </a:rPr>
              <a:t>Scanner cérébral : </a:t>
            </a:r>
            <a:r>
              <a:rPr lang="fr-FR" sz="1600" b="1" dirty="0">
                <a:solidFill>
                  <a:srgbClr val="5BCCDF"/>
                </a:solidFill>
                <a:latin typeface="Arial Narrow" panose="020B0606020202030204" pitchFamily="34" charset="0"/>
                <a:ea typeface="Lato" panose="020F0502020204030203" pitchFamily="34" charset="0"/>
                <a:cs typeface="Lato" panose="020F0502020204030203" pitchFamily="34" charset="0"/>
              </a:rPr>
              <a:t>Infarctus de petite taille du lobe frontal gauche, pas de saignement</a:t>
            </a:r>
          </a:p>
          <a:p>
            <a:pPr marL="742950" lvl="1" indent="-285750">
              <a:buClr>
                <a:srgbClr val="242C49"/>
              </a:buClr>
              <a:buFont typeface="Wingdings" panose="05000000000000000000" pitchFamily="2" charset="2"/>
              <a:buChar char="§"/>
            </a:pPr>
            <a:r>
              <a:rPr lang="fr-FR" sz="1600" b="1" dirty="0">
                <a:solidFill>
                  <a:srgbClr val="19325C"/>
                </a:solidFill>
                <a:latin typeface="Arial Narrow" panose="020B0606020202030204" pitchFamily="34" charset="0"/>
                <a:ea typeface="Lato" panose="020F0502020204030203" pitchFamily="34" charset="0"/>
                <a:cs typeface="Lato" panose="020F0502020204030203" pitchFamily="34" charset="0"/>
              </a:rPr>
              <a:t>Angiographie par TDM des artères </a:t>
            </a:r>
            <a:r>
              <a:rPr lang="fr-FR" sz="1600" b="1" dirty="0" err="1">
                <a:solidFill>
                  <a:srgbClr val="19325C"/>
                </a:solidFill>
                <a:latin typeface="Arial Narrow" panose="020B0606020202030204" pitchFamily="34" charset="0"/>
                <a:ea typeface="Lato" panose="020F0502020204030203" pitchFamily="34" charset="0"/>
                <a:cs typeface="Lato" panose="020F0502020204030203" pitchFamily="34" charset="0"/>
              </a:rPr>
              <a:t>cervicocéphaliques</a:t>
            </a:r>
            <a:r>
              <a:rPr lang="fr-FR" sz="1600" b="1" dirty="0">
                <a:solidFill>
                  <a:srgbClr val="19325C"/>
                </a:solidFill>
                <a:latin typeface="Arial Narrow" panose="020B0606020202030204" pitchFamily="34" charset="0"/>
                <a:ea typeface="Lato" panose="020F0502020204030203" pitchFamily="34" charset="0"/>
                <a:cs typeface="Lato" panose="020F0502020204030203" pitchFamily="34" charset="0"/>
              </a:rPr>
              <a:t> : </a:t>
            </a:r>
            <a:r>
              <a:rPr lang="fr-FR" sz="1600" b="1" dirty="0">
                <a:solidFill>
                  <a:srgbClr val="5BCCDF"/>
                </a:solidFill>
                <a:latin typeface="Arial Narrow" panose="020B0606020202030204" pitchFamily="34" charset="0"/>
                <a:ea typeface="Lato" panose="020F0502020204030203" pitchFamily="34" charset="0"/>
                <a:cs typeface="Lato" panose="020F0502020204030203" pitchFamily="34" charset="0"/>
              </a:rPr>
              <a:t>Sténose &lt; 50 % de l’artère carotide interne</a:t>
            </a:r>
            <a:endParaRPr lang="fr-FR" sz="1600" b="1" strike="sngStrike"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fr-FR" sz="1600" b="1" dirty="0">
                <a:solidFill>
                  <a:srgbClr val="19325C"/>
                </a:solidFill>
                <a:latin typeface="Arial Narrow" panose="020B0606020202030204" pitchFamily="34" charset="0"/>
                <a:ea typeface="Lato" panose="020F0502020204030203" pitchFamily="34" charset="0"/>
                <a:cs typeface="Lato" panose="020F0502020204030203" pitchFamily="34" charset="0"/>
              </a:rPr>
              <a:t>Échocardiogramme : </a:t>
            </a:r>
            <a:r>
              <a:rPr lang="fr-FR" sz="1600" b="1" dirty="0">
                <a:solidFill>
                  <a:srgbClr val="5BCCDF"/>
                </a:solidFill>
                <a:latin typeface="Arial Narrow" panose="020B0606020202030204" pitchFamily="34" charset="0"/>
                <a:ea typeface="Lato" panose="020F0502020204030203" pitchFamily="34" charset="0"/>
                <a:cs typeface="Lato" panose="020F0502020204030203" pitchFamily="34" charset="0"/>
              </a:rPr>
              <a:t>Légère sténose de la valve aortique</a:t>
            </a:r>
            <a:endParaRPr lang="fr-FR" sz="1600" b="1" strike="sngStrike"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242C49"/>
              </a:buClr>
              <a:buFont typeface="Wingdings" panose="05000000000000000000" pitchFamily="2" charset="2"/>
              <a:buChar char="§"/>
            </a:pPr>
            <a:r>
              <a:rPr lang="fr-FR" sz="1600" b="1" dirty="0">
                <a:solidFill>
                  <a:srgbClr val="19325C"/>
                </a:solidFill>
                <a:latin typeface="Arial Narrow" panose="020B0606020202030204" pitchFamily="34" charset="0"/>
                <a:ea typeface="Lato" panose="020F0502020204030203" pitchFamily="34" charset="0"/>
                <a:cs typeface="Lato" panose="020F0502020204030203" pitchFamily="34" charset="0"/>
              </a:rPr>
              <a:t>Holter de 24 heures : </a:t>
            </a:r>
            <a:r>
              <a:rPr lang="fr-FR" sz="1600" b="1" dirty="0">
                <a:solidFill>
                  <a:srgbClr val="5BCCDF"/>
                </a:solidFill>
                <a:latin typeface="Arial Narrow" panose="020B0606020202030204" pitchFamily="34" charset="0"/>
                <a:ea typeface="Lato" panose="020F0502020204030203" pitchFamily="34" charset="0"/>
                <a:cs typeface="Lato" panose="020F0502020204030203" pitchFamily="34" charset="0"/>
              </a:rPr>
              <a:t>Pas de fibrillation auriculaire</a:t>
            </a:r>
          </a:p>
        </p:txBody>
      </p:sp>
      <p:pic>
        <p:nvPicPr>
          <p:cNvPr id="16" name="4E92DA43-5712-40E9-AFDC-2C1062C78C6F" descr="7646DFF2-B812-4635-AA57-5171E34E5A45@chrc">
            <a:extLst>
              <a:ext uri="{FF2B5EF4-FFF2-40B4-BE49-F238E27FC236}">
                <a16:creationId xmlns:a16="http://schemas.microsoft.com/office/drawing/2014/main" id="{89558797-BE46-425B-847F-0F8B23208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8035" y="14070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8F38F57C-F2CC-41DA-8963-9F69B92ACCE8}"/>
              </a:ext>
            </a:extLst>
          </p:cNvPr>
          <p:cNvSpPr/>
          <p:nvPr/>
        </p:nvSpPr>
        <p:spPr>
          <a:xfrm>
            <a:off x="0" y="0"/>
            <a:ext cx="3305060"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622570" y="43086"/>
            <a:ext cx="2461098"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a:t>
            </a:r>
            <a:r>
              <a:rPr lang="en-US" sz="5400" b="1" dirty="0">
                <a:solidFill>
                  <a:prstClr val="white"/>
                </a:solidFill>
                <a:latin typeface="Arial Narrow" panose="020B0606020202030204" pitchFamily="34" charset="0"/>
              </a:rPr>
              <a:t>n° 3</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person wearing a suit and tie&#10;&#10;Description automatically generated">
            <a:extLst>
              <a:ext uri="{FF2B5EF4-FFF2-40B4-BE49-F238E27FC236}">
                <a16:creationId xmlns:a16="http://schemas.microsoft.com/office/drawing/2014/main" id="{ECF7B5FD-25B6-4EBB-9614-FCF29AA453C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sp>
        <p:nvSpPr>
          <p:cNvPr id="18" name="TextBox 17">
            <a:extLst>
              <a:ext uri="{FF2B5EF4-FFF2-40B4-BE49-F238E27FC236}">
                <a16:creationId xmlns:a16="http://schemas.microsoft.com/office/drawing/2014/main" id="{B896265E-BB0B-4115-AC51-1C0CA9AB74C4}"/>
              </a:ext>
            </a:extLst>
          </p:cNvPr>
          <p:cNvSpPr txBox="1"/>
          <p:nvPr/>
        </p:nvSpPr>
        <p:spPr>
          <a:xfrm>
            <a:off x="-560179"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10" name="Picture 9">
            <a:extLst>
              <a:ext uri="{FF2B5EF4-FFF2-40B4-BE49-F238E27FC236}">
                <a16:creationId xmlns:a16="http://schemas.microsoft.com/office/drawing/2014/main" id="{0E96FE68-0EBD-4233-ABB2-62F52B929A9D}"/>
              </a:ext>
            </a:extLst>
          </p:cNvPr>
          <p:cNvPicPr>
            <a:picLocks noChangeAspect="1"/>
          </p:cNvPicPr>
          <p:nvPr/>
        </p:nvPicPr>
        <p:blipFill>
          <a:blip r:embed="rId7"/>
          <a:stretch>
            <a:fillRect/>
          </a:stretch>
        </p:blipFill>
        <p:spPr>
          <a:xfrm>
            <a:off x="3292534" y="2271500"/>
            <a:ext cx="5851466" cy="1894532"/>
          </a:xfrm>
          <a:prstGeom prst="rect">
            <a:avLst/>
          </a:prstGeom>
        </p:spPr>
      </p:pic>
      <p:pic>
        <p:nvPicPr>
          <p:cNvPr id="11" name="Picture 10">
            <a:extLst>
              <a:ext uri="{FF2B5EF4-FFF2-40B4-BE49-F238E27FC236}">
                <a16:creationId xmlns:a16="http://schemas.microsoft.com/office/drawing/2014/main" id="{0B4DED40-9A3C-4CE6-91B2-9471CA29AB85}"/>
              </a:ext>
            </a:extLst>
          </p:cNvPr>
          <p:cNvPicPr>
            <a:picLocks noChangeAspect="1"/>
          </p:cNvPicPr>
          <p:nvPr/>
        </p:nvPicPr>
        <p:blipFill>
          <a:blip r:embed="rId8"/>
          <a:stretch>
            <a:fillRect/>
          </a:stretch>
        </p:blipFill>
        <p:spPr>
          <a:xfrm>
            <a:off x="3305060" y="4554591"/>
            <a:ext cx="5839599" cy="2351396"/>
          </a:xfrm>
          <a:prstGeom prst="rect">
            <a:avLst/>
          </a:prstGeom>
        </p:spPr>
      </p:pic>
      <p:pic>
        <p:nvPicPr>
          <p:cNvPr id="19" name="4E92DA43-5712-40E9-AFDC-2C1062C78C6F" descr="7646DFF2-B812-4635-AA57-5171E34E5A45@chrc">
            <a:extLst>
              <a:ext uri="{FF2B5EF4-FFF2-40B4-BE49-F238E27FC236}">
                <a16:creationId xmlns:a16="http://schemas.microsoft.com/office/drawing/2014/main" id="{373506B9-1EAE-4D53-929D-C13718889A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8035" y="14070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300433A-7D8B-4DE8-9635-B432A730BA8B}"/>
              </a:ext>
            </a:extLst>
          </p:cNvPr>
          <p:cNvPicPr>
            <a:picLocks noChangeAspect="1"/>
          </p:cNvPicPr>
          <p:nvPr/>
        </p:nvPicPr>
        <p:blipFill>
          <a:blip r:embed="rId10"/>
          <a:stretch>
            <a:fillRect/>
          </a:stretch>
        </p:blipFill>
        <p:spPr>
          <a:xfrm>
            <a:off x="3292863" y="-17210"/>
            <a:ext cx="5918435" cy="2021373"/>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47649</TotalTime>
  <Words>7543</Words>
  <Application>Microsoft Office PowerPoint</Application>
  <PresentationFormat>On-screen Show (4:3)</PresentationFormat>
  <Paragraphs>538</Paragraphs>
  <Slides>40</Slides>
  <Notes>40</Notes>
  <HiddenSlides>6</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Agency FB</vt:lpstr>
      <vt:lpstr>Arial</vt:lpstr>
      <vt:lpstr>Arial Narrow</vt:lpstr>
      <vt:lpstr>Calibri</vt:lpstr>
      <vt:lpstr>Calibri Light</vt:lpstr>
      <vt:lpstr>Candara</vt:lpstr>
      <vt:lpstr>Open Sans</vt:lpstr>
      <vt:lpstr>Wingdings</vt:lpstr>
      <vt:lpstr>1_Office Theme</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597</cp:revision>
  <cp:lastPrinted>2019-03-14T17:02:17Z</cp:lastPrinted>
  <dcterms:created xsi:type="dcterms:W3CDTF">2018-12-21T21:39:30Z</dcterms:created>
  <dcterms:modified xsi:type="dcterms:W3CDTF">2019-11-19T20:56:40Z</dcterms:modified>
</cp:coreProperties>
</file>